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7" r:id="rId5"/>
    <p:sldId id="349" r:id="rId6"/>
    <p:sldId id="364" r:id="rId7"/>
    <p:sldId id="363" r:id="rId8"/>
    <p:sldId id="365" r:id="rId9"/>
    <p:sldId id="366" r:id="rId10"/>
    <p:sldId id="375" r:id="rId11"/>
    <p:sldId id="368" r:id="rId12"/>
    <p:sldId id="376" r:id="rId13"/>
    <p:sldId id="345" r:id="rId14"/>
    <p:sldId id="401" r:id="rId15"/>
    <p:sldId id="402" r:id="rId16"/>
    <p:sldId id="357" r:id="rId17"/>
    <p:sldId id="367" r:id="rId18"/>
    <p:sldId id="399" r:id="rId19"/>
    <p:sldId id="398" r:id="rId20"/>
    <p:sldId id="372" r:id="rId21"/>
    <p:sldId id="384" r:id="rId22"/>
    <p:sldId id="385" r:id="rId23"/>
    <p:sldId id="392" r:id="rId24"/>
    <p:sldId id="400" r:id="rId25"/>
    <p:sldId id="380" r:id="rId26"/>
    <p:sldId id="387" r:id="rId27"/>
    <p:sldId id="388" r:id="rId28"/>
    <p:sldId id="389" r:id="rId29"/>
    <p:sldId id="394" r:id="rId30"/>
    <p:sldId id="396" r:id="rId31"/>
    <p:sldId id="271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15F9FF"/>
    <a:srgbClr val="00BFC4"/>
    <a:srgbClr val="F8696B"/>
    <a:srgbClr val="FFFFFF"/>
    <a:srgbClr val="FA6266"/>
    <a:srgbClr val="FFD764"/>
    <a:srgbClr val="FFC000"/>
    <a:srgbClr val="BDD7EE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72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B70AA8A-C085-48CF-B584-751559E0BF1D}" type="datetime1">
              <a:rPr lang="pt-BR" smtClean="0"/>
              <a:t>14/12/2024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34B1AB0D-9516-44C6-B679-A2E9AAED135B}" type="datetime1">
              <a:rPr lang="pt-BR" smtClean="0"/>
              <a:pPr/>
              <a:t>14/12/2024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910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2289C57-55D7-40A4-A101-E74FAC7A092B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92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rtlCol="0" anchor="ctr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 rtlCol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lang="pt-BR"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lang="pt-BR"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lang="pt-BR"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lang="pt-BR"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9" name="Espaço Reservado para Rodapé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 rtlCol="0">
            <a:normAutofit/>
          </a:bodyPr>
          <a:lstStyle>
            <a:lvl1pPr marL="0" indent="0" algn="l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 rtlCol="0">
            <a:normAutofit/>
          </a:bodyPr>
          <a:lstStyle>
            <a:lvl1pPr algn="l">
              <a:defRPr lang="pt-BR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rtlCol="0" anchor="ctr">
            <a:no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rtlCol="0" anchor="ctr">
            <a:no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3" name="Elemento gráfico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rtlCol="0" anchor="b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 rtlCol="0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lang="pt-B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 rtlCol="0">
            <a:normAutofit/>
          </a:bodyPr>
          <a:lstStyle>
            <a:lvl1pPr marL="0" indent="0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4" name="Elemento gráfico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áfico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pt-B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pt-B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spc="50" baseline="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128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5" r:id="rId8"/>
    <p:sldLayoutId id="2147483676" r:id="rId9"/>
    <p:sldLayoutId id="2147483673" r:id="rId10"/>
    <p:sldLayoutId id="2147483664" r:id="rId11"/>
    <p:sldLayoutId id="2147483674" r:id="rId12"/>
    <p:sldLayoutId id="2147483653" r:id="rId13"/>
    <p:sldLayoutId id="2147483667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Espaço Reservado para Imagem 46" descr="Uma pessoa sorrindo com uma sombra na parede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2" r="112"/>
          <a:stretch/>
        </p:blipFill>
        <p:spPr>
          <a:xfrm>
            <a:off x="-28230" y="-9144"/>
            <a:ext cx="5481955" cy="6876288"/>
          </a:xfr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3D9566E7-DD4B-2105-6CB4-60CAD6CFB0BE}"/>
              </a:ext>
            </a:extLst>
          </p:cNvPr>
          <p:cNvSpPr txBox="1">
            <a:spLocks/>
          </p:cNvSpPr>
          <p:nvPr/>
        </p:nvSpPr>
        <p:spPr>
          <a:xfrm>
            <a:off x="6340318" y="876300"/>
            <a:ext cx="4941771" cy="840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II</a:t>
            </a:r>
          </a:p>
        </p:txBody>
      </p:sp>
      <p:sp>
        <p:nvSpPr>
          <p:cNvPr id="2" name="Espaço Reservado para o Número do Slide 5">
            <a:extLst>
              <a:ext uri="{FF2B5EF4-FFF2-40B4-BE49-F238E27FC236}">
                <a16:creationId xmlns:a16="http://schemas.microsoft.com/office/drawing/2014/main" id="{9E64C939-ECF1-A9DE-0B0F-866F4A3B3E59}"/>
              </a:ext>
            </a:extLst>
          </p:cNvPr>
          <p:cNvSpPr txBox="1">
            <a:spLocks/>
          </p:cNvSpPr>
          <p:nvPr/>
        </p:nvSpPr>
        <p:spPr>
          <a:xfrm>
            <a:off x="11204575" y="6356350"/>
            <a:ext cx="987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lang="pt-BR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4524B7-ACA8-2C92-2943-06FDFF9298F8}"/>
              </a:ext>
            </a:extLst>
          </p:cNvPr>
          <p:cNvSpPr txBox="1"/>
          <p:nvPr/>
        </p:nvSpPr>
        <p:spPr>
          <a:xfrm>
            <a:off x="6096000" y="4969345"/>
            <a:ext cx="510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USP EACH</a:t>
            </a:r>
          </a:p>
          <a:p>
            <a:pPr algn="r"/>
            <a:r>
              <a:rPr lang="pt-BR" dirty="0"/>
              <a:t>Análise de Dados Avançada – GER 5015</a:t>
            </a:r>
          </a:p>
          <a:p>
            <a:pPr algn="r"/>
            <a:r>
              <a:rPr lang="pt-BR" dirty="0"/>
              <a:t>Professor Dr.: Flávio </a:t>
            </a:r>
            <a:r>
              <a:rPr lang="pt-BR" dirty="0" err="1"/>
              <a:t>Rebustini</a:t>
            </a:r>
            <a:endParaRPr lang="pt-BR" dirty="0"/>
          </a:p>
          <a:p>
            <a:pPr algn="r"/>
            <a:r>
              <a:rPr lang="pt-BR" dirty="0"/>
              <a:t>Aluna Especial: Sandy 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48164A-E56F-13F6-36CD-379F718831C5}"/>
              </a:ext>
            </a:extLst>
          </p:cNvPr>
          <p:cNvSpPr txBox="1"/>
          <p:nvPr/>
        </p:nvSpPr>
        <p:spPr>
          <a:xfrm>
            <a:off x="865447" y="6536809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25/11/2024</a:t>
            </a:r>
          </a:p>
        </p:txBody>
      </p:sp>
      <p:sp>
        <p:nvSpPr>
          <p:cNvPr id="6" name="Espaço Reservado para Conteúdo 34">
            <a:extLst>
              <a:ext uri="{FF2B5EF4-FFF2-40B4-BE49-F238E27FC236}">
                <a16:creationId xmlns:a16="http://schemas.microsoft.com/office/drawing/2014/main" id="{BEE459D4-B7C3-DCA1-6431-F77F3F33D5D1}"/>
              </a:ext>
            </a:extLst>
          </p:cNvPr>
          <p:cNvSpPr txBox="1">
            <a:spLocks/>
          </p:cNvSpPr>
          <p:nvPr/>
        </p:nvSpPr>
        <p:spPr>
          <a:xfrm>
            <a:off x="6738277" y="2446059"/>
            <a:ext cx="4466298" cy="1416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0" rIns="91440" bIns="45720" rtlCol="0">
            <a:no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Substituição do pão francês por ovos na dieta de idosos: impacto na hemoglobina glicada e na insulina</a:t>
            </a:r>
          </a:p>
        </p:txBody>
      </p:sp>
    </p:spTree>
    <p:extLst>
      <p:ext uri="{BB962C8B-B14F-4D97-AF65-F5344CB8AC3E}">
        <p14:creationId xmlns:p14="http://schemas.microsoft.com/office/powerpoint/2010/main" val="55487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DEB0EA4-9A85-BEFC-46B2-7A8D6B2CB398}"/>
              </a:ext>
            </a:extLst>
          </p:cNvPr>
          <p:cNvSpPr txBox="1"/>
          <p:nvPr/>
        </p:nvSpPr>
        <p:spPr>
          <a:xfrm>
            <a:off x="301670" y="227043"/>
            <a:ext cx="51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Análise Estatística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52A32A-C976-2235-95BC-5CEB42F4F63C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96ACA5-6CE4-7CE4-0BD0-74AC975403C2}"/>
              </a:ext>
            </a:extLst>
          </p:cNvPr>
          <p:cNvSpPr txBox="1"/>
          <p:nvPr/>
        </p:nvSpPr>
        <p:spPr>
          <a:xfrm>
            <a:off x="385645" y="286326"/>
            <a:ext cx="513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Análise Estatística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95676EA-B858-B9F8-8AC7-9E2313D21657}"/>
              </a:ext>
            </a:extLst>
          </p:cNvPr>
          <p:cNvSpPr txBox="1"/>
          <p:nvPr/>
        </p:nvSpPr>
        <p:spPr>
          <a:xfrm>
            <a:off x="301670" y="1039460"/>
            <a:ext cx="45735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Software de Estatística</a:t>
            </a:r>
            <a:r>
              <a:rPr lang="pt-BR" sz="1400" dirty="0"/>
              <a:t>: JASP versão 0.19.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Tipo de Teste</a:t>
            </a:r>
            <a:r>
              <a:rPr lang="pt-BR" sz="1400" dirty="0"/>
              <a:t>: ANOVA de medidas repetidas (se as variáveis atenderem as premissas). Caso contrário, ANOVA de Friedman.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dirty="0"/>
          </a:p>
          <a:p>
            <a:endParaRPr lang="pt-BR" sz="1400" dirty="0"/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A09E37FB-04DF-0A95-6650-77BA8B51E58D}"/>
              </a:ext>
            </a:extLst>
          </p:cNvPr>
          <p:cNvGrpSpPr/>
          <p:nvPr/>
        </p:nvGrpSpPr>
        <p:grpSpPr>
          <a:xfrm>
            <a:off x="4245094" y="1212478"/>
            <a:ext cx="7231556" cy="5120322"/>
            <a:chOff x="5600850" y="2241023"/>
            <a:chExt cx="6998691" cy="453123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FB3C25F-050D-F846-1D25-3A246EAD2B08}"/>
                </a:ext>
              </a:extLst>
            </p:cNvPr>
            <p:cNvSpPr txBox="1"/>
            <p:nvPr/>
          </p:nvSpPr>
          <p:spPr>
            <a:xfrm>
              <a:off x="9551540" y="4033543"/>
              <a:ext cx="30480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Premissas Não Atendidas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9753220E-33A2-AF32-8462-547C53755EAC}"/>
                </a:ext>
              </a:extLst>
            </p:cNvPr>
            <p:cNvGrpSpPr/>
            <p:nvPr/>
          </p:nvGrpSpPr>
          <p:grpSpPr>
            <a:xfrm>
              <a:off x="5600850" y="2241023"/>
              <a:ext cx="6451294" cy="4531239"/>
              <a:chOff x="5600850" y="2241023"/>
              <a:chExt cx="6451294" cy="4531239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5E04E87-2744-A694-EAC3-BF957B26E607}"/>
                  </a:ext>
                </a:extLst>
              </p:cNvPr>
              <p:cNvSpPr txBox="1"/>
              <p:nvPr/>
            </p:nvSpPr>
            <p:spPr>
              <a:xfrm>
                <a:off x="7259217" y="2522935"/>
                <a:ext cx="4332513" cy="103499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 rtl="0">
                  <a:defRPr lang="pt-BR"/>
                </a:defPPr>
                <a:lvl1pPr algn="ctr">
                  <a:defRPr sz="1400"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pt-BR" dirty="0"/>
                  <a:t>Variáveis dependentes quantitativas contínuas</a:t>
                </a:r>
              </a:p>
              <a:p>
                <a:r>
                  <a:rPr lang="pt-BR" dirty="0"/>
                  <a:t>Variável independente com 2 ou + grupos categóricos</a:t>
                </a:r>
              </a:p>
              <a:p>
                <a:r>
                  <a:rPr lang="pt-BR" dirty="0"/>
                  <a:t>Distribuição Normal – Teste de Shapiro-Wilk</a:t>
                </a:r>
              </a:p>
              <a:p>
                <a:r>
                  <a:rPr lang="pt-BR" dirty="0"/>
                  <a:t>Homogeneidade das variâncias – Teste de Levene</a:t>
                </a:r>
              </a:p>
              <a:p>
                <a:r>
                  <a:rPr lang="pt-BR" dirty="0"/>
                  <a:t>Não deve ter outliers significativos</a:t>
                </a: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8344BDB-A314-C654-A588-C93C6A3A0DA3}"/>
                  </a:ext>
                </a:extLst>
              </p:cNvPr>
              <p:cNvSpPr txBox="1"/>
              <p:nvPr/>
            </p:nvSpPr>
            <p:spPr>
              <a:xfrm>
                <a:off x="6926107" y="2241023"/>
                <a:ext cx="4971652" cy="272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/>
                  <a:t>Premissas para ANOVA de Medidas Repetidas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BF3037D-4F5A-AD44-8792-91D7A26238F0}"/>
                  </a:ext>
                </a:extLst>
              </p:cNvPr>
              <p:cNvSpPr txBox="1"/>
              <p:nvPr/>
            </p:nvSpPr>
            <p:spPr>
              <a:xfrm>
                <a:off x="7007562" y="4333352"/>
                <a:ext cx="1662507" cy="463025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ANOVA de medidas repetidas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1879169-D844-464C-1ACF-74D94F62CC73}"/>
                  </a:ext>
                </a:extLst>
              </p:cNvPr>
              <p:cNvSpPr txBox="1"/>
              <p:nvPr/>
            </p:nvSpPr>
            <p:spPr>
              <a:xfrm>
                <a:off x="6402360" y="4033543"/>
                <a:ext cx="2861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/>
                  <a:t>Premissas Atendidas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29C51DC-574E-FC26-30D4-3485A39320A2}"/>
                  </a:ext>
                </a:extLst>
              </p:cNvPr>
              <p:cNvSpPr txBox="1"/>
              <p:nvPr/>
            </p:nvSpPr>
            <p:spPr>
              <a:xfrm>
                <a:off x="10056946" y="4317436"/>
                <a:ext cx="1995198" cy="27236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ANOVA de Friedman</a:t>
                </a:r>
              </a:p>
            </p:txBody>
          </p:sp>
          <p:cxnSp>
            <p:nvCxnSpPr>
              <p:cNvPr id="12" name="Conector: Angulado 11">
                <a:extLst>
                  <a:ext uri="{FF2B5EF4-FFF2-40B4-BE49-F238E27FC236}">
                    <a16:creationId xmlns:a16="http://schemas.microsoft.com/office/drawing/2014/main" id="{D71AC24D-9D31-BA46-CAF5-888AEEC58D0A}"/>
                  </a:ext>
                </a:extLst>
              </p:cNvPr>
              <p:cNvCxnSpPr>
                <a:cxnSpLocks/>
                <a:stCxn id="3" idx="2"/>
                <a:endCxn id="7" idx="0"/>
              </p:cNvCxnSpPr>
              <p:nvPr/>
            </p:nvCxnSpPr>
            <p:spPr>
              <a:xfrm rot="5400000">
                <a:off x="8391457" y="2999527"/>
                <a:ext cx="475612" cy="159242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: Angulado 13">
                <a:extLst>
                  <a:ext uri="{FF2B5EF4-FFF2-40B4-BE49-F238E27FC236}">
                    <a16:creationId xmlns:a16="http://schemas.microsoft.com/office/drawing/2014/main" id="{B00D7B87-12FD-A7B5-BC3F-8093DD29B185}"/>
                  </a:ext>
                </a:extLst>
              </p:cNvPr>
              <p:cNvCxnSpPr>
                <a:cxnSpLocks/>
                <a:stCxn id="3" idx="2"/>
                <a:endCxn id="9" idx="0"/>
              </p:cNvCxnSpPr>
              <p:nvPr/>
            </p:nvCxnSpPr>
            <p:spPr>
              <a:xfrm rot="16200000" flipH="1">
                <a:off x="10012700" y="2970703"/>
                <a:ext cx="475612" cy="165006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55BCF74-6866-DFB3-2777-E275F3A4718A}"/>
                  </a:ext>
                </a:extLst>
              </p:cNvPr>
              <p:cNvSpPr txBox="1"/>
              <p:nvPr/>
            </p:nvSpPr>
            <p:spPr>
              <a:xfrm>
                <a:off x="10056946" y="4818009"/>
                <a:ext cx="1995198" cy="27236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Post Hoc de </a:t>
                </a:r>
                <a:r>
                  <a:rPr lang="pt-BR" sz="1400" dirty="0" err="1"/>
                  <a:t>Conover</a:t>
                </a:r>
                <a:endParaRPr lang="pt-BR" sz="1400" dirty="0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DB20839-C9D4-5AC2-1308-317FC707B173}"/>
                  </a:ext>
                </a:extLst>
              </p:cNvPr>
              <p:cNvSpPr txBox="1"/>
              <p:nvPr/>
            </p:nvSpPr>
            <p:spPr>
              <a:xfrm>
                <a:off x="7977676" y="5587579"/>
                <a:ext cx="1995197" cy="73866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Correção de </a:t>
                </a:r>
              </a:p>
              <a:p>
                <a:pPr algn="ctr"/>
                <a:r>
                  <a:rPr lang="pt-BR" sz="1400" dirty="0" err="1"/>
                  <a:t>Greenhouse-Geisser</a:t>
                </a:r>
                <a:endParaRPr lang="pt-BR" sz="1400" dirty="0"/>
              </a:p>
              <a:p>
                <a:pPr algn="ctr"/>
                <a:r>
                  <a:rPr lang="pt-BR" sz="1400" dirty="0"/>
                  <a:t>Ou </a:t>
                </a:r>
                <a:r>
                  <a:rPr lang="pt-BR" sz="1400" dirty="0" err="1"/>
                  <a:t>Huynh-Feldt</a:t>
                </a:r>
                <a:endParaRPr lang="pt-BR" sz="1400" dirty="0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E4734D72-CA89-2473-A83B-9F87CC7EE05C}"/>
                  </a:ext>
                </a:extLst>
              </p:cNvPr>
              <p:cNvSpPr txBox="1"/>
              <p:nvPr/>
            </p:nvSpPr>
            <p:spPr>
              <a:xfrm>
                <a:off x="5600850" y="5294705"/>
                <a:ext cx="2224428" cy="272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/>
                  <a:t>Esfericidade Atendida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9A01CFC6-895B-49EF-4758-1C0B51B93E94}"/>
                  </a:ext>
                </a:extLst>
              </p:cNvPr>
              <p:cNvSpPr txBox="1"/>
              <p:nvPr/>
            </p:nvSpPr>
            <p:spPr>
              <a:xfrm>
                <a:off x="7857928" y="5294705"/>
                <a:ext cx="2267342" cy="272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/>
                  <a:t>Esfericidade Não Atendida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BA7A86F-40FD-BA53-A6A8-4A26DA90B357}"/>
                  </a:ext>
                </a:extLst>
              </p:cNvPr>
              <p:cNvSpPr txBox="1"/>
              <p:nvPr/>
            </p:nvSpPr>
            <p:spPr>
              <a:xfrm>
                <a:off x="5748428" y="5587579"/>
                <a:ext cx="1995198" cy="27236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strike="sngStrike" dirty="0">
                    <a:highlight>
                      <a:srgbClr val="B9B9B9"/>
                    </a:highlight>
                  </a:rPr>
                  <a:t>Post Hoc de </a:t>
                </a:r>
                <a:r>
                  <a:rPr lang="pt-BR" sz="1400" strike="sngStrike" dirty="0" err="1">
                    <a:highlight>
                      <a:srgbClr val="B9B9B9"/>
                    </a:highlight>
                  </a:rPr>
                  <a:t>Tukey</a:t>
                </a:r>
                <a:endParaRPr lang="pt-BR" sz="1400" strike="sngStrike" dirty="0">
                  <a:highlight>
                    <a:srgbClr val="B9B9B9"/>
                  </a:highlight>
                </a:endParaRP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640E089-A439-6060-C17E-FBDCB4097B1A}"/>
                  </a:ext>
                </a:extLst>
              </p:cNvPr>
              <p:cNvSpPr txBox="1"/>
              <p:nvPr/>
            </p:nvSpPr>
            <p:spPr>
              <a:xfrm>
                <a:off x="7977676" y="6499894"/>
                <a:ext cx="1995198" cy="27236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/>
                  <a:t>Post Hoc de </a:t>
                </a:r>
                <a:r>
                  <a:rPr lang="pt-BR" sz="1400" dirty="0" err="1"/>
                  <a:t>Bonferroni</a:t>
                </a:r>
                <a:endParaRPr lang="pt-BR" sz="1400" dirty="0"/>
              </a:p>
            </p:txBody>
          </p:sp>
          <p:cxnSp>
            <p:nvCxnSpPr>
              <p:cNvPr id="36" name="Conector: Angulado 35">
                <a:extLst>
                  <a:ext uri="{FF2B5EF4-FFF2-40B4-BE49-F238E27FC236}">
                    <a16:creationId xmlns:a16="http://schemas.microsoft.com/office/drawing/2014/main" id="{A2CFF0FE-2998-0E47-A8B0-1B8D2103F57B}"/>
                  </a:ext>
                </a:extLst>
              </p:cNvPr>
              <p:cNvCxnSpPr>
                <a:cxnSpLocks/>
                <a:stCxn id="6" idx="2"/>
                <a:endCxn id="26" idx="0"/>
              </p:cNvCxnSpPr>
              <p:nvPr/>
            </p:nvCxnSpPr>
            <p:spPr>
              <a:xfrm rot="16200000" flipH="1">
                <a:off x="8166044" y="4469148"/>
                <a:ext cx="498328" cy="115278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: Angulado 38">
                <a:extLst>
                  <a:ext uri="{FF2B5EF4-FFF2-40B4-BE49-F238E27FC236}">
                    <a16:creationId xmlns:a16="http://schemas.microsoft.com/office/drawing/2014/main" id="{28C19AD0-275B-4B9C-61AA-7C77FB07F755}"/>
                  </a:ext>
                </a:extLst>
              </p:cNvPr>
              <p:cNvCxnSpPr>
                <a:cxnSpLocks/>
                <a:stCxn id="6" idx="2"/>
                <a:endCxn id="25" idx="0"/>
              </p:cNvCxnSpPr>
              <p:nvPr/>
            </p:nvCxnSpPr>
            <p:spPr>
              <a:xfrm rot="5400000">
                <a:off x="7026777" y="4482665"/>
                <a:ext cx="498328" cy="112575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B723C4E-A8F8-7D26-3969-FA4F7BF2EC7E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9880248" y="3866612"/>
            <a:ext cx="0" cy="25787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691E82C-25A1-E57C-77E5-E436BD1A3757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7731795" y="5828796"/>
            <a:ext cx="0" cy="19622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F1A9B9-DE30-1E39-B633-77CC8E14469E}"/>
              </a:ext>
            </a:extLst>
          </p:cNvPr>
          <p:cNvSpPr txBox="1"/>
          <p:nvPr/>
        </p:nvSpPr>
        <p:spPr>
          <a:xfrm>
            <a:off x="4397582" y="5411449"/>
            <a:ext cx="2061584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Post Hoc de </a:t>
            </a:r>
            <a:r>
              <a:rPr lang="pt-BR" sz="1400" dirty="0" err="1"/>
              <a:t>Bonferroni</a:t>
            </a:r>
            <a:r>
              <a:rPr lang="pt-BR" sz="1400" dirty="0"/>
              <a:t> ou Holm</a:t>
            </a:r>
          </a:p>
        </p:txBody>
      </p:sp>
    </p:spTree>
    <p:extLst>
      <p:ext uri="{BB962C8B-B14F-4D97-AF65-F5344CB8AC3E}">
        <p14:creationId xmlns:p14="http://schemas.microsoft.com/office/powerpoint/2010/main" val="41433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9105CB0-82C4-648E-382A-6C63CD4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514"/>
          <a:stretch/>
        </p:blipFill>
        <p:spPr>
          <a:xfrm>
            <a:off x="385644" y="6336214"/>
            <a:ext cx="9693075" cy="1564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169F1E-C009-C2D1-A751-288AF664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4" y="872211"/>
            <a:ext cx="6994292" cy="382135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0C1DB86-B474-0F90-628A-C5E6BFA5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718"/>
          <a:stretch/>
        </p:blipFill>
        <p:spPr>
          <a:xfrm>
            <a:off x="203072" y="4976496"/>
            <a:ext cx="7944959" cy="115500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496CFD2-A2F4-8D96-129F-E262CD47CD20}"/>
              </a:ext>
            </a:extLst>
          </p:cNvPr>
          <p:cNvSpPr/>
          <p:nvPr/>
        </p:nvSpPr>
        <p:spPr>
          <a:xfrm>
            <a:off x="488103" y="4976496"/>
            <a:ext cx="7659928" cy="1155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EBB98E2-111D-E4B9-B934-13F41697CD3B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F6682C-B93C-9C8C-F0A2-7C624B95D2CB}"/>
              </a:ext>
            </a:extLst>
          </p:cNvPr>
          <p:cNvSpPr txBox="1"/>
          <p:nvPr/>
        </p:nvSpPr>
        <p:spPr>
          <a:xfrm>
            <a:off x="385645" y="286326"/>
            <a:ext cx="678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Post Hoc – Trecho do Manual do </a:t>
            </a:r>
            <a:r>
              <a:rPr lang="pt-BR" sz="2400" b="1" dirty="0" err="1"/>
              <a:t>Jasp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26729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DF6EDD-3B7D-CFDF-8195-622DF270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9F7D7E-A80A-7135-5602-793D1509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24" y="958130"/>
            <a:ext cx="3308511" cy="60818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9C55AC-8B24-B36A-0B00-9FB8225F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99" y="833910"/>
            <a:ext cx="6819132" cy="42769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34876D8-B88B-6E56-C8A6-E2BAA2599747}"/>
              </a:ext>
            </a:extLst>
          </p:cNvPr>
          <p:cNvSpPr/>
          <p:nvPr/>
        </p:nvSpPr>
        <p:spPr>
          <a:xfrm>
            <a:off x="5165462" y="2699085"/>
            <a:ext cx="6221014" cy="556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69DDF24-7BCB-9B70-1579-3EA99C0993EB}"/>
              </a:ext>
            </a:extLst>
          </p:cNvPr>
          <p:cNvSpPr/>
          <p:nvPr/>
        </p:nvSpPr>
        <p:spPr>
          <a:xfrm>
            <a:off x="680720" y="6019586"/>
            <a:ext cx="3587814" cy="4015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8E311D-321A-3127-2976-246AC6CD9FFB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929683-B1AC-9CDB-474C-7FFD98114537}"/>
              </a:ext>
            </a:extLst>
          </p:cNvPr>
          <p:cNvSpPr txBox="1"/>
          <p:nvPr/>
        </p:nvSpPr>
        <p:spPr>
          <a:xfrm>
            <a:off x="385645" y="286326"/>
            <a:ext cx="1100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Post Hoc – Trecho do Livro de Field </a:t>
            </a:r>
            <a:r>
              <a:rPr lang="pt-BR" sz="16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(Descobrindo a Estatística Utilizando o SPSS)</a:t>
            </a:r>
          </a:p>
          <a:p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5139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DEB0EA4-9A85-BEFC-46B2-7A8D6B2CB398}"/>
              </a:ext>
            </a:extLst>
          </p:cNvPr>
          <p:cNvSpPr txBox="1"/>
          <p:nvPr/>
        </p:nvSpPr>
        <p:spPr>
          <a:xfrm>
            <a:off x="301670" y="227043"/>
            <a:ext cx="51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Análise Estatística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52A32A-C976-2235-95BC-5CEB42F4F63C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96ACA5-6CE4-7CE4-0BD0-74AC975403C2}"/>
              </a:ext>
            </a:extLst>
          </p:cNvPr>
          <p:cNvSpPr txBox="1"/>
          <p:nvPr/>
        </p:nvSpPr>
        <p:spPr>
          <a:xfrm>
            <a:off x="385645" y="286326"/>
            <a:ext cx="513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Banco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C6A858-7717-9154-A7E9-142962D5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0" y="1056659"/>
            <a:ext cx="8802999" cy="501732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6C988E3-326D-DA75-094E-5602217F679C}"/>
              </a:ext>
            </a:extLst>
          </p:cNvPr>
          <p:cNvSpPr txBox="1"/>
          <p:nvPr/>
        </p:nvSpPr>
        <p:spPr>
          <a:xfrm>
            <a:off x="9500094" y="3167390"/>
            <a:ext cx="219116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Desistências em D120: 8</a:t>
            </a:r>
          </a:p>
          <a:p>
            <a:pPr algn="ctr"/>
            <a:r>
              <a:rPr lang="pt-BR" sz="1400" dirty="0"/>
              <a:t>(3 controle e 5 estudo)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19D33D-3F0F-60A7-19A1-5F5678A57505}"/>
              </a:ext>
            </a:extLst>
          </p:cNvPr>
          <p:cNvSpPr txBox="1"/>
          <p:nvPr/>
        </p:nvSpPr>
        <p:spPr>
          <a:xfrm>
            <a:off x="9500094" y="3963602"/>
            <a:ext cx="2191162" cy="95410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Finalizaram o estudo:</a:t>
            </a:r>
          </a:p>
          <a:p>
            <a:pPr algn="ctr"/>
            <a:r>
              <a:rPr lang="pt-BR" sz="1400" dirty="0"/>
              <a:t>Controle: 27</a:t>
            </a:r>
          </a:p>
          <a:p>
            <a:pPr algn="ctr"/>
            <a:r>
              <a:rPr lang="pt-BR" sz="1400" dirty="0"/>
              <a:t>Estudo: 25</a:t>
            </a:r>
          </a:p>
          <a:p>
            <a:pPr algn="ctr"/>
            <a:r>
              <a:rPr lang="pt-BR" sz="1400" dirty="0"/>
              <a:t>Total: 52</a:t>
            </a:r>
          </a:p>
        </p:txBody>
      </p:sp>
    </p:spTree>
    <p:extLst>
      <p:ext uri="{BB962C8B-B14F-4D97-AF65-F5344CB8AC3E}">
        <p14:creationId xmlns:p14="http://schemas.microsoft.com/office/powerpoint/2010/main" val="247876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2909107C-377E-5E5D-C925-0F28D36D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02" y="3163567"/>
            <a:ext cx="5298561" cy="163351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Estatística Descritiva - Macronutrientes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704228-AB5B-1142-6A43-D11CABDACCB2}"/>
              </a:ext>
            </a:extLst>
          </p:cNvPr>
          <p:cNvSpPr txBox="1"/>
          <p:nvPr/>
        </p:nvSpPr>
        <p:spPr>
          <a:xfrm>
            <a:off x="315676" y="761738"/>
            <a:ext cx="113755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Consumo médio de macronutrientes</a:t>
            </a:r>
            <a:r>
              <a:rPr lang="pt-BR" sz="1400" dirty="0"/>
              <a:t>: os valores encontrados entre o grupo controle e grupo estudo estão bem próximos dos valores esperados com a substituição dos alimentos.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C23150-3F50-5AAB-A7B4-3222857E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6" y="1904248"/>
            <a:ext cx="4828939" cy="15489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5774C3-89E8-38B1-EEB0-41EACEE52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6" y="3482687"/>
            <a:ext cx="4935236" cy="15033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7D5437-DE40-D3C4-9B4C-23DA140E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0" y="5027439"/>
            <a:ext cx="4790975" cy="15413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EF5412-3984-9697-097A-2B373068EE50}"/>
              </a:ext>
            </a:extLst>
          </p:cNvPr>
          <p:cNvSpPr txBox="1"/>
          <p:nvPr/>
        </p:nvSpPr>
        <p:spPr>
          <a:xfrm>
            <a:off x="6415575" y="2995752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Resumo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997258-7ACA-24EA-5E2A-43C501E45B42}"/>
              </a:ext>
            </a:extLst>
          </p:cNvPr>
          <p:cNvSpPr/>
          <p:nvPr/>
        </p:nvSpPr>
        <p:spPr>
          <a:xfrm>
            <a:off x="9610531" y="3536301"/>
            <a:ext cx="1949463" cy="1156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149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A88B0-983F-77F2-26DD-6C86A8E8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41" y="2368478"/>
            <a:ext cx="2895600" cy="1325563"/>
          </a:xfrm>
        </p:spPr>
        <p:txBody>
          <a:bodyPr/>
          <a:lstStyle/>
          <a:p>
            <a:r>
              <a:rPr lang="pt-BR" dirty="0"/>
              <a:t>Resultado Hemoglobina Glicada</a:t>
            </a:r>
          </a:p>
        </p:txBody>
      </p:sp>
    </p:spTree>
    <p:extLst>
      <p:ext uri="{BB962C8B-B14F-4D97-AF65-F5344CB8AC3E}">
        <p14:creationId xmlns:p14="http://schemas.microsoft.com/office/powerpoint/2010/main" val="161429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F69EBA-719B-5E4C-5E57-1F59AB7DEAEC}"/>
              </a:ext>
            </a:extLst>
          </p:cNvPr>
          <p:cNvSpPr/>
          <p:nvPr/>
        </p:nvSpPr>
        <p:spPr>
          <a:xfrm>
            <a:off x="393341" y="4089204"/>
            <a:ext cx="11590272" cy="212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947EF7-9799-62E4-DB5F-FF6871ACA061}"/>
              </a:ext>
            </a:extLst>
          </p:cNvPr>
          <p:cNvSpPr/>
          <p:nvPr/>
        </p:nvSpPr>
        <p:spPr>
          <a:xfrm>
            <a:off x="390233" y="3871490"/>
            <a:ext cx="11590272" cy="212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FE48897-AA74-6B4A-1F4D-66E29750E99A}"/>
              </a:ext>
            </a:extLst>
          </p:cNvPr>
          <p:cNvSpPr/>
          <p:nvPr/>
        </p:nvSpPr>
        <p:spPr>
          <a:xfrm>
            <a:off x="391886" y="3871490"/>
            <a:ext cx="11607281" cy="278610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56C2212-9265-1EF1-8C5F-27B28713231C}"/>
              </a:ext>
            </a:extLst>
          </p:cNvPr>
          <p:cNvCxnSpPr>
            <a:cxnSpLocks/>
          </p:cNvCxnSpPr>
          <p:nvPr/>
        </p:nvCxnSpPr>
        <p:spPr>
          <a:xfrm>
            <a:off x="4235575" y="3880823"/>
            <a:ext cx="0" cy="2772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B8972A1-D479-54AB-AF8C-4BAA99143F42}"/>
              </a:ext>
            </a:extLst>
          </p:cNvPr>
          <p:cNvCxnSpPr>
            <a:cxnSpLocks/>
          </p:cNvCxnSpPr>
          <p:nvPr/>
        </p:nvCxnSpPr>
        <p:spPr>
          <a:xfrm>
            <a:off x="8288170" y="3880823"/>
            <a:ext cx="0" cy="2772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B2C7F60-1FAE-4807-782E-A4E2D18F9BB2}"/>
              </a:ext>
            </a:extLst>
          </p:cNvPr>
          <p:cNvSpPr txBox="1"/>
          <p:nvPr/>
        </p:nvSpPr>
        <p:spPr>
          <a:xfrm>
            <a:off x="6072096" y="3839502"/>
            <a:ext cx="71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D60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E8C92E-A895-37E8-17C5-0CA853386B39}"/>
              </a:ext>
            </a:extLst>
          </p:cNvPr>
          <p:cNvSpPr txBox="1"/>
          <p:nvPr/>
        </p:nvSpPr>
        <p:spPr>
          <a:xfrm>
            <a:off x="2194406" y="3839502"/>
            <a:ext cx="537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2AA1BB7-EC50-4C63-2978-9B00BDE3E4B3}"/>
              </a:ext>
            </a:extLst>
          </p:cNvPr>
          <p:cNvSpPr txBox="1"/>
          <p:nvPr/>
        </p:nvSpPr>
        <p:spPr>
          <a:xfrm>
            <a:off x="9997594" y="3839502"/>
            <a:ext cx="71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D120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Estatística Descritiva – Hemoglobina Glicada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704228-AB5B-1142-6A43-D11CABDACCB2}"/>
              </a:ext>
            </a:extLst>
          </p:cNvPr>
          <p:cNvSpPr txBox="1"/>
          <p:nvPr/>
        </p:nvSpPr>
        <p:spPr>
          <a:xfrm>
            <a:off x="315676" y="761738"/>
            <a:ext cx="11188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35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350" b="1" dirty="0"/>
              <a:t>Média de Hemoglobina Glicada</a:t>
            </a:r>
            <a:r>
              <a:rPr lang="pt-BR" sz="1350" dirty="0"/>
              <a:t>: os dois grupos apresentavam valor igual no baseline (D0). O grupo “Estudo” teve redução tanto em D60 quanto em D120 em relação ao grupo controle (0,20 e 0,35, respectivamente). O grupo controle teve aumento de 0,05 em D60 e voltou para o mesmo valor de baseline em D120.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A6011B3-4488-0F71-1BD8-B4FB7886C459}"/>
              </a:ext>
            </a:extLst>
          </p:cNvPr>
          <p:cNvSpPr txBox="1"/>
          <p:nvPr/>
        </p:nvSpPr>
        <p:spPr>
          <a:xfrm>
            <a:off x="1199452" y="4058339"/>
            <a:ext cx="222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0,00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006B397-AB47-269A-1E87-11A67B5F7CE3}"/>
              </a:ext>
            </a:extLst>
          </p:cNvPr>
          <p:cNvSpPr txBox="1"/>
          <p:nvPr/>
        </p:nvSpPr>
        <p:spPr>
          <a:xfrm>
            <a:off x="5147594" y="4058339"/>
            <a:ext cx="222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-0,20 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E2AB6D5-7435-6308-005F-8C4505C1D8CF}"/>
              </a:ext>
            </a:extLst>
          </p:cNvPr>
          <p:cNvSpPr txBox="1"/>
          <p:nvPr/>
        </p:nvSpPr>
        <p:spPr>
          <a:xfrm>
            <a:off x="9128329" y="4058339"/>
            <a:ext cx="222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 -0,35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37C8BA-FE0C-2572-9704-EE6FFB6A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09" y="1756404"/>
            <a:ext cx="5201633" cy="192903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A8E0B0C-4DEA-B8C9-35EA-22F22539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6" y="4364993"/>
            <a:ext cx="3058397" cy="219604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B645D0A-552F-0FBC-4A54-E98610B3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35"/>
          <a:stretch/>
        </p:blipFill>
        <p:spPr>
          <a:xfrm>
            <a:off x="4688070" y="4392987"/>
            <a:ext cx="3083592" cy="218245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9A46B87-94AF-1563-1AD3-9E78BEBC0B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23"/>
          <a:stretch/>
        </p:blipFill>
        <p:spPr>
          <a:xfrm>
            <a:off x="8770776" y="4368905"/>
            <a:ext cx="2826033" cy="22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519BDF0-BB6B-54A0-F994-632E08A8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27" y="2606453"/>
            <a:ext cx="8142956" cy="24284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Teste de Premissas – Hemoglobina Glicada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07E698-2AB4-6492-7124-C97CB73E4035}"/>
              </a:ext>
            </a:extLst>
          </p:cNvPr>
          <p:cNvSpPr txBox="1"/>
          <p:nvPr/>
        </p:nvSpPr>
        <p:spPr>
          <a:xfrm>
            <a:off x="307909" y="960137"/>
            <a:ext cx="11188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dirty="0"/>
              <a:t>Teste de 3 premissas para Hemoglobina Glicada</a:t>
            </a:r>
          </a:p>
        </p:txBody>
      </p:sp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04984AD4-ADE5-E8F1-82C0-952F0F4A4CDD}"/>
              </a:ext>
            </a:extLst>
          </p:cNvPr>
          <p:cNvSpPr/>
          <p:nvPr/>
        </p:nvSpPr>
        <p:spPr>
          <a:xfrm>
            <a:off x="9108865" y="5052904"/>
            <a:ext cx="416126" cy="35231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2F6488-86FE-843D-41CA-9631BB2E4F33}"/>
              </a:ext>
            </a:extLst>
          </p:cNvPr>
          <p:cNvSpPr txBox="1"/>
          <p:nvPr/>
        </p:nvSpPr>
        <p:spPr>
          <a:xfrm>
            <a:off x="6991722" y="5535184"/>
            <a:ext cx="4736858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300" dirty="0"/>
              <a:t>W de </a:t>
            </a:r>
            <a:r>
              <a:rPr lang="pt-BR" sz="1300" dirty="0" err="1"/>
              <a:t>Mauchly</a:t>
            </a:r>
            <a:r>
              <a:rPr lang="pt-BR" sz="1300" dirty="0"/>
              <a:t> &lt; 0,75: usar correção de </a:t>
            </a:r>
            <a:r>
              <a:rPr lang="pt-BR" sz="1300" dirty="0" err="1"/>
              <a:t>Greenhouse-Geisser</a:t>
            </a:r>
            <a:r>
              <a:rPr lang="pt-BR" sz="13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300" dirty="0"/>
              <a:t>W de </a:t>
            </a:r>
            <a:r>
              <a:rPr lang="pt-BR" sz="1300" dirty="0" err="1"/>
              <a:t>Mauchly</a:t>
            </a:r>
            <a:r>
              <a:rPr lang="pt-BR" sz="1300" dirty="0"/>
              <a:t> &gt; 0,75: usar correção </a:t>
            </a:r>
            <a:r>
              <a:rPr lang="pt-BR" sz="1300" dirty="0" err="1"/>
              <a:t>Huynh-Feldt</a:t>
            </a:r>
            <a:endParaRPr lang="pt-BR" sz="13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A487D58-0CFF-5194-7DF9-C85398F3B33D}"/>
              </a:ext>
            </a:extLst>
          </p:cNvPr>
          <p:cNvSpPr txBox="1"/>
          <p:nvPr/>
        </p:nvSpPr>
        <p:spPr>
          <a:xfrm>
            <a:off x="749551" y="1336732"/>
            <a:ext cx="10288563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b="1" dirty="0"/>
              <a:t>Não houve violação da distribuição normal</a:t>
            </a:r>
            <a:r>
              <a:rPr lang="pt-BR" sz="1400" dirty="0"/>
              <a:t>, os resíduos das amostras estão muito próximos da linha esperada no diagrama Q-Q. </a:t>
            </a:r>
            <a:r>
              <a:rPr lang="pt-BR" sz="1400" b="1" dirty="0"/>
              <a:t>Não houve violação da homogeneidade das variâncias</a:t>
            </a:r>
            <a:r>
              <a:rPr lang="pt-BR" sz="1400" dirty="0"/>
              <a:t>, todos os momentos possuem p &gt; 0,05 no teste Levene. </a:t>
            </a:r>
          </a:p>
          <a:p>
            <a:r>
              <a:rPr lang="pt-BR" sz="1400" b="1" dirty="0"/>
              <a:t>Houve violação de esfericidade</a:t>
            </a:r>
            <a:r>
              <a:rPr lang="pt-BR" sz="1400" dirty="0"/>
              <a:t>,</a:t>
            </a:r>
            <a:r>
              <a:rPr lang="pt-BR" sz="1400" b="1" dirty="0"/>
              <a:t> </a:t>
            </a:r>
            <a:r>
              <a:rPr lang="pt-BR" sz="1400" dirty="0" err="1"/>
              <a:t>Mauchly</a:t>
            </a:r>
            <a:r>
              <a:rPr lang="pt-BR" sz="1400" dirty="0"/>
              <a:t> W</a:t>
            </a:r>
            <a:r>
              <a:rPr lang="pt-BR" sz="1400" baseline="-40000" dirty="0"/>
              <a:t>(2)</a:t>
            </a:r>
            <a:r>
              <a:rPr lang="pt-BR" sz="1400" dirty="0"/>
              <a:t> = 0.68; p &lt; 0.05 com </a:t>
            </a:r>
            <a:r>
              <a:rPr lang="pt-BR" sz="1400" dirty="0" err="1"/>
              <a:t>Greenhouse-Geisser</a:t>
            </a:r>
            <a:r>
              <a:rPr lang="pt-BR" sz="1400" dirty="0"/>
              <a:t> </a:t>
            </a:r>
            <a:r>
              <a:rPr lang="el-GR" sz="1600" b="0" i="0" dirty="0">
                <a:solidFill>
                  <a:srgbClr val="1F1F1F"/>
                </a:solidFill>
                <a:effectLst/>
                <a:latin typeface="Google Sans"/>
              </a:rPr>
              <a:t>ε</a:t>
            </a:r>
            <a:r>
              <a:rPr lang="pt-BR" sz="1400" dirty="0"/>
              <a:t> = 0,76.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2D483D-2567-ED6F-FCD5-AF13BAB8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1" y="2509758"/>
            <a:ext cx="3024851" cy="318106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86725D4-7A6F-7FE8-C18D-13D5AAD716A4}"/>
              </a:ext>
            </a:extLst>
          </p:cNvPr>
          <p:cNvSpPr/>
          <p:nvPr/>
        </p:nvSpPr>
        <p:spPr>
          <a:xfrm>
            <a:off x="4805264" y="4449954"/>
            <a:ext cx="1063691" cy="55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9651CAF-D40F-04EF-6F50-1C4794DC49F1}"/>
              </a:ext>
            </a:extLst>
          </p:cNvPr>
          <p:cNvSpPr/>
          <p:nvPr/>
        </p:nvSpPr>
        <p:spPr>
          <a:xfrm>
            <a:off x="7353909" y="4449954"/>
            <a:ext cx="1063691" cy="55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90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Hemoglobina Glicada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D4924D7-C367-358B-AC92-232893E2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13"/>
          <a:stretch/>
        </p:blipFill>
        <p:spPr>
          <a:xfrm>
            <a:off x="298578" y="1321479"/>
            <a:ext cx="9507895" cy="399110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53DE9E-08E7-74D0-A529-830C2126848E}"/>
              </a:ext>
            </a:extLst>
          </p:cNvPr>
          <p:cNvSpPr txBox="1"/>
          <p:nvPr/>
        </p:nvSpPr>
        <p:spPr>
          <a:xfrm>
            <a:off x="7646437" y="3429000"/>
            <a:ext cx="4320072" cy="33239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Os resultados da ANOVA entre as variáveis com correção de </a:t>
            </a:r>
            <a:r>
              <a:rPr lang="pt-BR" sz="1400" dirty="0" err="1"/>
              <a:t>Greenhouse-Geisser</a:t>
            </a:r>
            <a:r>
              <a:rPr lang="pt-BR" sz="1400" dirty="0"/>
              <a:t> apontaram </a:t>
            </a:r>
            <a:r>
              <a:rPr lang="pt-BR" sz="1400" b="1" dirty="0"/>
              <a:t>violação da H0 para a variável Tempo </a:t>
            </a:r>
            <a:r>
              <a:rPr lang="pt-BR" sz="1400" dirty="0"/>
              <a:t>F </a:t>
            </a:r>
            <a:r>
              <a:rPr lang="pt-BR" sz="1400" baseline="-10000" dirty="0"/>
              <a:t>(1.52, 75.76)</a:t>
            </a:r>
            <a:r>
              <a:rPr lang="pt-BR" sz="1400" baseline="-50000" dirty="0"/>
              <a:t> </a:t>
            </a:r>
            <a:r>
              <a:rPr lang="pt-BR" sz="1400" dirty="0"/>
              <a:t>= 76,81; p &lt; 0.001; VS-MPR = 5.43 x 10</a:t>
            </a:r>
            <a:r>
              <a:rPr lang="pt-BR" sz="1400" baseline="30000" dirty="0"/>
              <a:t>13</a:t>
            </a:r>
            <a:r>
              <a:rPr lang="pt-BR" sz="1400" dirty="0"/>
              <a:t> ; </a:t>
            </a:r>
            <a:r>
              <a:rPr lang="el-G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pt-BR" sz="1400" baseline="30000" dirty="0"/>
              <a:t>2 </a:t>
            </a:r>
            <a:r>
              <a:rPr lang="pt-BR" sz="1400" dirty="0"/>
              <a:t>= 0,07 (tamanho de efeito pequeno), e também </a:t>
            </a:r>
            <a:r>
              <a:rPr lang="pt-BR" sz="1400" b="1" dirty="0"/>
              <a:t>violação da interação entre Tempo e Grupo </a:t>
            </a:r>
            <a:r>
              <a:rPr lang="pt-BR" sz="1400" dirty="0"/>
              <a:t>F </a:t>
            </a:r>
            <a:r>
              <a:rPr lang="pt-BR" sz="1400" baseline="-10000" dirty="0"/>
              <a:t>(1.52 , 75.76)</a:t>
            </a:r>
            <a:r>
              <a:rPr lang="pt-BR" sz="1400" baseline="-50000" dirty="0"/>
              <a:t> </a:t>
            </a:r>
            <a:r>
              <a:rPr lang="pt-BR" sz="1400" dirty="0"/>
              <a:t>= 125.02; p &lt; 0.001; VS-MPR = 8.42 x 10</a:t>
            </a:r>
            <a:r>
              <a:rPr lang="pt-BR" sz="1400" baseline="30000" dirty="0"/>
              <a:t>18</a:t>
            </a:r>
            <a:r>
              <a:rPr lang="pt-BR" sz="1400" dirty="0"/>
              <a:t> ; </a:t>
            </a:r>
            <a:r>
              <a:rPr lang="el-G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pt-BR" sz="1400" baseline="30000" dirty="0"/>
              <a:t>2 </a:t>
            </a:r>
            <a:r>
              <a:rPr lang="pt-BR" sz="1400" dirty="0"/>
              <a:t>= 0.11 (tamanho de efeito médio). O resultado entre sujeitos, isto é</a:t>
            </a:r>
            <a:r>
              <a:rPr lang="pt-BR" sz="1400" b="1" dirty="0"/>
              <a:t>, entre os grupos, mostra violação </a:t>
            </a:r>
            <a:r>
              <a:rPr lang="pt-BR" sz="1400" dirty="0"/>
              <a:t>F </a:t>
            </a:r>
            <a:r>
              <a:rPr lang="pt-BR" sz="1400" baseline="-10000" dirty="0"/>
              <a:t>(1 , 50)</a:t>
            </a:r>
            <a:r>
              <a:rPr lang="pt-BR" sz="1400" baseline="-50000" dirty="0"/>
              <a:t> </a:t>
            </a:r>
            <a:r>
              <a:rPr lang="pt-BR" sz="1400" dirty="0"/>
              <a:t>= 14.02; p &lt; 0.001; VS-MPR = 102.56 ; </a:t>
            </a:r>
            <a:r>
              <a:rPr lang="el-G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pt-BR" sz="1400" baseline="30000" dirty="0"/>
              <a:t>2 </a:t>
            </a:r>
            <a:r>
              <a:rPr lang="pt-BR" sz="1400" dirty="0"/>
              <a:t>= 0.11 (tamanho de efeito médio).</a:t>
            </a:r>
          </a:p>
          <a:p>
            <a:endParaRPr lang="pt-BR" sz="1400" dirty="0"/>
          </a:p>
          <a:p>
            <a:r>
              <a:rPr lang="pt-BR" sz="1400" dirty="0"/>
              <a:t>A análise sem os outliers mostra também as mesmas violações encontrados com os outliers. Portanto, optou-se por não retirá-los da análise.</a:t>
            </a:r>
            <a:endParaRPr lang="pt-BR" sz="1400" b="1" baseline="300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6E1E93-60EC-E638-C160-096B4A74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062"/>
          <a:stretch/>
        </p:blipFill>
        <p:spPr>
          <a:xfrm>
            <a:off x="307909" y="903296"/>
            <a:ext cx="8948058" cy="37011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18AD8E-3D8F-74F7-7FBB-0729D66C14D8}"/>
              </a:ext>
            </a:extLst>
          </p:cNvPr>
          <p:cNvSpPr/>
          <p:nvPr/>
        </p:nvSpPr>
        <p:spPr>
          <a:xfrm>
            <a:off x="6438122" y="1623526"/>
            <a:ext cx="1446245" cy="774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66E13D7-622D-22E6-EAE0-F36525513661}"/>
              </a:ext>
            </a:extLst>
          </p:cNvPr>
          <p:cNvSpPr/>
          <p:nvPr/>
        </p:nvSpPr>
        <p:spPr>
          <a:xfrm>
            <a:off x="4534676" y="3903306"/>
            <a:ext cx="1418256" cy="556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12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AF275E8-7D13-477C-B34C-2AC62755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2" y="918971"/>
            <a:ext cx="7135513" cy="40033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Hemoglobina Glicada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CDAF6B-2DCA-7013-82C9-041A19562A61}"/>
              </a:ext>
            </a:extLst>
          </p:cNvPr>
          <p:cNvSpPr txBox="1"/>
          <p:nvPr/>
        </p:nvSpPr>
        <p:spPr>
          <a:xfrm>
            <a:off x="7359445" y="1725554"/>
            <a:ext cx="4404049" cy="2893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O post hoc teste de </a:t>
            </a:r>
            <a:r>
              <a:rPr lang="pt-BR" sz="1400" b="1" dirty="0" err="1"/>
              <a:t>Bonferroni</a:t>
            </a:r>
            <a:r>
              <a:rPr lang="pt-BR" sz="1400" b="1" dirty="0"/>
              <a:t> indicou violação de todos os pares de tempo</a:t>
            </a:r>
            <a:r>
              <a:rPr lang="pt-BR" sz="1400" dirty="0"/>
              <a:t>: entre “D0” e “D60” (diferenças entre as médias de 0,08; t(51) = 5.16; p &lt; 0.001; D = 0.24 tamanho de efeito pequeno); entre “D0” e “120” (diferenças entre as médias de 0,13; t</a:t>
            </a:r>
            <a:r>
              <a:rPr lang="pt-BR" sz="1400" baseline="-25000" dirty="0"/>
              <a:t>(51)</a:t>
            </a:r>
            <a:r>
              <a:rPr lang="pt-BR" sz="1400" dirty="0"/>
              <a:t> = 9.78; p &lt; 0.001; D = 0.67 tamanho de efeito grande), e entre ‘D60” e “D120’ (diferenças entre as médias de 0,08; t(51) = 9.31; p &lt; 0.001; D = 0.43 tamanho de efeito pequeno). </a:t>
            </a:r>
          </a:p>
          <a:p>
            <a:endParaRPr lang="pt-BR" sz="1400" dirty="0"/>
          </a:p>
          <a:p>
            <a:r>
              <a:rPr lang="pt-BR" sz="1400" dirty="0"/>
              <a:t>E </a:t>
            </a:r>
            <a:r>
              <a:rPr lang="pt-BR" sz="1400" b="1" dirty="0"/>
              <a:t>também violação entre os grupos “Controle” e “Estudo” </a:t>
            </a:r>
            <a:r>
              <a:rPr lang="pt-BR" sz="1400" dirty="0"/>
              <a:t>(diferenças entre as médias de 0.19; t(51) = 3.74; p &lt; 0.001; D = 1.01 tamanho de efeito grande)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91634D-2A2D-3C21-1BBE-C981BA9176C1}"/>
              </a:ext>
            </a:extLst>
          </p:cNvPr>
          <p:cNvSpPr/>
          <p:nvPr/>
        </p:nvSpPr>
        <p:spPr>
          <a:xfrm>
            <a:off x="4469363" y="1726162"/>
            <a:ext cx="2733870" cy="114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484A978-F232-2B42-F7E0-84081E99C238}"/>
              </a:ext>
            </a:extLst>
          </p:cNvPr>
          <p:cNvSpPr/>
          <p:nvPr/>
        </p:nvSpPr>
        <p:spPr>
          <a:xfrm>
            <a:off x="4348065" y="3959292"/>
            <a:ext cx="2659225" cy="659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33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4ABEEB0-4E89-4A32-E7E2-E0E1EBEB833F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D87824-F8A5-839F-571D-F94E877A2B9C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2F05D1-8AEE-B366-F2D3-65E0E8FBDF5E}"/>
              </a:ext>
            </a:extLst>
          </p:cNvPr>
          <p:cNvSpPr txBox="1"/>
          <p:nvPr/>
        </p:nvSpPr>
        <p:spPr>
          <a:xfrm>
            <a:off x="307910" y="1005259"/>
            <a:ext cx="11168744" cy="576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i="0" dirty="0">
                <a:effectLst/>
                <a:latin typeface="+mj-lt"/>
              </a:rPr>
              <a:t>Origem do Pão Francês (também chamado de Pão de Sal, Pão Carioca, </a:t>
            </a:r>
            <a:r>
              <a:rPr lang="pt-BR" sz="1400" b="1" i="0" dirty="0" err="1">
                <a:effectLst/>
                <a:latin typeface="+mj-lt"/>
              </a:rPr>
              <a:t>Cacetinho</a:t>
            </a:r>
            <a:r>
              <a:rPr lang="pt-BR" sz="1400" b="1" i="0" dirty="0">
                <a:effectLst/>
                <a:latin typeface="+mj-lt"/>
              </a:rPr>
              <a:t>...)</a:t>
            </a:r>
          </a:p>
          <a:p>
            <a:pPr marL="288000"/>
            <a:r>
              <a:rPr lang="pt-BR" sz="1400" i="0" dirty="0">
                <a:effectLst/>
                <a:latin typeface="+mj-lt"/>
              </a:rPr>
              <a:t>Uma das versões conta que </a:t>
            </a:r>
            <a:r>
              <a:rPr lang="pt-BR" sz="1400" dirty="0">
                <a:latin typeface="+mj-lt"/>
              </a:rPr>
              <a:t>D. João VI, ao se instalar no Rio de Janeiro, passou a incentivar a importação de uma farinha de trigo, fina e branca fabricada pelo franceses. Até então, os pães eram feitos de farinha de mandioca, milho ou até centeio e tinham um aspecto mais rústico, com casca grossa. No entanto, só no século XX que o pão de farinha francesa (o pão francês) se tornou popular, quando a farinha importada ficou mais acessível e com a construção de dois moinhos paulistas (o </a:t>
            </a:r>
            <a:r>
              <a:rPr lang="pt-BR" sz="1400" i="0" dirty="0">
                <a:effectLst/>
                <a:latin typeface="+mj-lt"/>
              </a:rPr>
              <a:t>Matarazzo e o Santista). </a:t>
            </a:r>
            <a:r>
              <a:rPr lang="pt-BR" sz="1400" baseline="30000" dirty="0">
                <a:latin typeface="+mj-lt"/>
              </a:rPr>
              <a:t>1</a:t>
            </a:r>
            <a:endParaRPr lang="pt-B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latin typeface="+mj-lt"/>
              </a:rPr>
              <a:t>Bom e barato virou hábito enraizado</a:t>
            </a:r>
          </a:p>
          <a:p>
            <a:pPr marL="288000"/>
            <a:r>
              <a:rPr lang="pt-BR" sz="1400" dirty="0">
                <a:latin typeface="+mj-lt"/>
              </a:rPr>
              <a:t>Boa parte dos brasileiros consomem pão francês no café da manhã, mas alguns estudos apontam que determinados perfis da população consomem o pão em 3 refeições diariamente, por se tratar de um alimento encontrado facilmente, barato (a receita padrão leva somente farinha, água e fermento) e de sabor neutro (pode ser combinado com outros ingrediente).</a:t>
            </a:r>
            <a:r>
              <a:rPr lang="pt-BR" sz="1400" baseline="30000" dirty="0">
                <a:latin typeface="+mj-lt"/>
              </a:rPr>
              <a:t> 2</a:t>
            </a:r>
            <a:endParaRPr lang="pt-B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b="0" i="0" dirty="0"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latin typeface="+mj-lt"/>
              </a:rPr>
              <a:t>Alto em carboidrato </a:t>
            </a:r>
          </a:p>
          <a:p>
            <a:pPr marL="288000"/>
            <a:r>
              <a:rPr lang="pt-BR" sz="1400" dirty="0">
                <a:latin typeface="+mj-lt"/>
              </a:rPr>
              <a:t>Nutricionalmente, o pão francês padrão é composto por 59% de carboidratos digeríveis (que vira glicose)</a:t>
            </a:r>
            <a:r>
              <a:rPr lang="pt-BR" sz="1400" baseline="30000" dirty="0">
                <a:latin typeface="+mj-lt"/>
              </a:rPr>
              <a:t>3</a:t>
            </a:r>
            <a:r>
              <a:rPr lang="pt-BR" sz="1400" dirty="0">
                <a:latin typeface="+mj-lt"/>
              </a:rPr>
              <a:t> e o seu índice glicêmico é de 70, considerado alto, em comparação com a glicose pura que possui índice 100.</a:t>
            </a:r>
            <a:r>
              <a:rPr lang="pt-BR" sz="1400" baseline="30000" dirty="0">
                <a:latin typeface="+mj-lt"/>
              </a:rPr>
              <a:t>4</a:t>
            </a:r>
            <a:endParaRPr lang="pt-B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b="0" i="0" dirty="0">
              <a:solidFill>
                <a:srgbClr val="444444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rgbClr val="444444"/>
                </a:solidFill>
                <a:latin typeface="+mj-lt"/>
              </a:rPr>
              <a:t>Complicações de alimentos com alto índice glicêmico</a:t>
            </a:r>
          </a:p>
          <a:p>
            <a:pPr marL="288000"/>
            <a:r>
              <a:rPr lang="pt-BR" sz="1400" dirty="0">
                <a:solidFill>
                  <a:srgbClr val="444444"/>
                </a:solidFill>
                <a:latin typeface="+mj-lt"/>
              </a:rPr>
              <a:t>Vários estudos já demonstraram que o</a:t>
            </a:r>
            <a:r>
              <a:rPr lang="pt-BR" sz="1400" i="0" dirty="0">
                <a:solidFill>
                  <a:srgbClr val="444444"/>
                </a:solidFill>
                <a:effectLst/>
                <a:latin typeface="+mj-lt"/>
              </a:rPr>
              <a:t> consumo de carboidratos de alto índice glicêmico eleva a glicemia em um pequeno intervalo de tempo, promovendo um pico de insulina no organismo e, por consequência, aumenta o apetite e o acúmulo de gordura corporal. Com o temp</a:t>
            </a:r>
            <a:r>
              <a:rPr lang="pt-BR" sz="1400" dirty="0">
                <a:solidFill>
                  <a:srgbClr val="444444"/>
                </a:solidFill>
                <a:latin typeface="+mj-lt"/>
              </a:rPr>
              <a:t>o, e</a:t>
            </a:r>
            <a:r>
              <a:rPr lang="pt-BR" sz="1400" i="0" dirty="0">
                <a:solidFill>
                  <a:srgbClr val="444444"/>
                </a:solidFill>
                <a:effectLst/>
                <a:latin typeface="+mj-lt"/>
              </a:rPr>
              <a:t>ste acúmulo gera resistência à insulina pelas células, fazendo com que mais insulina seja produzida pelo pâncreas, que exaurido, deixa de funcionar, tornando a pessoa diabética tipo II. </a:t>
            </a:r>
            <a:r>
              <a:rPr lang="pt-BR" sz="1400" dirty="0">
                <a:solidFill>
                  <a:srgbClr val="444444"/>
                </a:solidFill>
                <a:latin typeface="+mj-lt"/>
              </a:rPr>
              <a:t>Além das complicações próprias da doença, os diabéticos possui </a:t>
            </a:r>
            <a:r>
              <a:rPr lang="pt-BR" sz="1400" i="0" dirty="0">
                <a:solidFill>
                  <a:srgbClr val="040C28"/>
                </a:solidFill>
                <a:effectLst/>
                <a:latin typeface="+mj-lt"/>
              </a:rPr>
              <a:t>2 a 4 vezes mais chances de sofrer algum evento cardiovascular.</a:t>
            </a:r>
            <a:r>
              <a:rPr lang="pt-BR" sz="1400" baseline="30000" dirty="0">
                <a:latin typeface="+mj-lt"/>
              </a:rPr>
              <a:t>5</a:t>
            </a:r>
            <a:r>
              <a:rPr lang="pt-BR" sz="1400" dirty="0">
                <a:solidFill>
                  <a:srgbClr val="444444"/>
                </a:solidFill>
                <a:latin typeface="+mj-lt"/>
              </a:rPr>
              <a:t> E maior risco de Alzheimer.</a:t>
            </a:r>
            <a:r>
              <a:rPr lang="pt-BR" sz="1400" baseline="30000" dirty="0">
                <a:solidFill>
                  <a:srgbClr val="444444"/>
                </a:solidFill>
                <a:latin typeface="+mj-lt"/>
              </a:rPr>
              <a:t>6</a:t>
            </a:r>
            <a:endParaRPr lang="pt-BR" sz="1400" baseline="30000" dirty="0">
              <a:latin typeface="+mj-lt"/>
            </a:endParaRPr>
          </a:p>
          <a:p>
            <a:pPr marL="288000"/>
            <a:endParaRPr lang="pt-BR" sz="1400" baseline="30000" dirty="0">
              <a:latin typeface="+mj-lt"/>
            </a:endParaRPr>
          </a:p>
          <a:p>
            <a:pPr marL="28800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latin typeface="+mj-lt"/>
              </a:rPr>
              <a:t>Promissores estudos “</a:t>
            </a:r>
            <a:r>
              <a:rPr lang="pt-BR" sz="1400" b="1" dirty="0" err="1">
                <a:latin typeface="+mj-lt"/>
              </a:rPr>
              <a:t>low</a:t>
            </a:r>
            <a:r>
              <a:rPr lang="pt-BR" sz="1400" b="1" dirty="0">
                <a:latin typeface="+mj-lt"/>
              </a:rPr>
              <a:t> </a:t>
            </a:r>
            <a:r>
              <a:rPr lang="pt-BR" sz="1400" b="1" dirty="0" err="1">
                <a:latin typeface="+mj-lt"/>
              </a:rPr>
              <a:t>carb</a:t>
            </a:r>
            <a:r>
              <a:rPr lang="pt-BR" sz="1400" b="1" dirty="0">
                <a:latin typeface="+mj-lt"/>
              </a:rPr>
              <a:t>”</a:t>
            </a:r>
          </a:p>
          <a:p>
            <a:pPr marL="288000"/>
            <a:r>
              <a:rPr lang="pt-BR" sz="1400" dirty="0">
                <a:latin typeface="+mj-lt"/>
              </a:rPr>
              <a:t>Dietas com redução drástica de carboidratos apontam melhoras significativas no perfil glicêmico e lipídicos, alguns estudos mostram remissão completa da diabetes tipo II, somente com dieta. Porém, estes estudos raramente são feitos com idosos, acredito que por 2 motivos:  receio de hipoglicemia (principalmente em idosos diabéticos com uso de medicamentos) e difícil mudança de hábito.</a:t>
            </a:r>
            <a:endParaRPr lang="pt-BR" sz="15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19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4CDD0300-AAD7-705F-C3B5-196A28E3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76" y="1158632"/>
            <a:ext cx="4428267" cy="32274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5F1BA28-9147-8EE1-545F-89FCB44B1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1257520"/>
            <a:ext cx="5554824" cy="32773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831937-D95D-B296-B35F-B1694335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8758"/>
          <a:stretch/>
        </p:blipFill>
        <p:spPr>
          <a:xfrm>
            <a:off x="307909" y="872211"/>
            <a:ext cx="5941054" cy="35943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Hemoglobina Glicada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87D88D7-B6C8-9387-EDFA-9207C090B4F7}"/>
              </a:ext>
            </a:extLst>
          </p:cNvPr>
          <p:cNvSpPr txBox="1"/>
          <p:nvPr/>
        </p:nvSpPr>
        <p:spPr>
          <a:xfrm>
            <a:off x="531848" y="4663203"/>
            <a:ext cx="9423918" cy="21236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Em relação às interações dos grupos nos tempos, o post hoc mostrou que não houve violação entre “Controle” e “Estudo” no tempo “D0” (baseline), as médias eram bem próximas (diferença de -0,02). Para as demais interações, houve violação para 9 no total de 15 possíveis: </a:t>
            </a:r>
          </a:p>
          <a:p>
            <a:r>
              <a:rPr lang="pt-BR" sz="1200" dirty="0"/>
              <a:t>“Controle D0” e “Controle D60” (diferença entre as médias de -0.04; t</a:t>
            </a:r>
            <a:r>
              <a:rPr lang="pt-BR" sz="1200" baseline="-25000" dirty="0"/>
              <a:t>(51)</a:t>
            </a:r>
            <a:r>
              <a:rPr lang="pt-BR" sz="1200" baseline="-10000" dirty="0"/>
              <a:t> </a:t>
            </a:r>
            <a:r>
              <a:rPr lang="pt-BR" sz="1200" dirty="0"/>
              <a:t>= -3,61; p = 0.01; D = -0.23); </a:t>
            </a:r>
          </a:p>
          <a:p>
            <a:r>
              <a:rPr lang="pt-BR" sz="1200" dirty="0"/>
              <a:t>“Controle D0” e “Estudo D120” (diferença entre as médias de 0.32; t</a:t>
            </a:r>
            <a:r>
              <a:rPr lang="pt-BR" sz="1200" baseline="-25000" dirty="0"/>
              <a:t>(51)</a:t>
            </a:r>
            <a:r>
              <a:rPr lang="pt-BR" sz="1200" baseline="-10000" dirty="0"/>
              <a:t> </a:t>
            </a:r>
            <a:r>
              <a:rPr lang="pt-BR" sz="1200" dirty="0"/>
              <a:t>= 6.06; p &lt; 0.001; D =  1.65); </a:t>
            </a:r>
          </a:p>
          <a:p>
            <a:r>
              <a:rPr lang="pt-BR" sz="1200" dirty="0"/>
              <a:t>“Estudo D0” e “Estudo D60” (diferença entre as médias de 0.14; t</a:t>
            </a:r>
            <a:r>
              <a:rPr lang="pt-BR" sz="1200" baseline="-25000" dirty="0"/>
              <a:t>(51)</a:t>
            </a:r>
            <a:r>
              <a:rPr lang="pt-BR" sz="1200" baseline="-10000" dirty="0"/>
              <a:t> </a:t>
            </a:r>
            <a:r>
              <a:rPr lang="pt-BR" sz="1200" dirty="0"/>
              <a:t>= 10.64; p &lt; 0.001; D =  0.71); </a:t>
            </a:r>
          </a:p>
          <a:p>
            <a:r>
              <a:rPr lang="pt-BR" sz="1200" b="1" dirty="0"/>
              <a:t>“Estudo D0” e “Estudo D120” (diferença entre as médias de 0.29; t</a:t>
            </a:r>
            <a:r>
              <a:rPr lang="pt-BR" sz="1200" b="1" baseline="-25000" dirty="0"/>
              <a:t>(51)</a:t>
            </a:r>
            <a:r>
              <a:rPr lang="pt-BR" sz="1200" b="1" baseline="-10000" dirty="0"/>
              <a:t> </a:t>
            </a:r>
            <a:r>
              <a:rPr lang="pt-BR" sz="1200" b="1" dirty="0"/>
              <a:t>= 15.54; p &lt; 0.001; D = 1.53); </a:t>
            </a:r>
          </a:p>
          <a:p>
            <a:r>
              <a:rPr lang="pt-BR" sz="1200" dirty="0"/>
              <a:t>“Controle D60” e “Estudo D60” (diferença entre as médias de 0.20 t</a:t>
            </a:r>
            <a:r>
              <a:rPr lang="pt-BR" sz="1200" b="1" baseline="-25000" dirty="0"/>
              <a:t>(51) </a:t>
            </a:r>
            <a:r>
              <a:rPr lang="pt-BR" sz="1200" dirty="0"/>
              <a:t>= 3.74; p = 0.02; D = 1.07); </a:t>
            </a:r>
          </a:p>
          <a:p>
            <a:r>
              <a:rPr lang="pt-BR" sz="1200" dirty="0"/>
              <a:t>“Controle D60” e “Estudo D120”  (diferença entre as médias de 0.36; t</a:t>
            </a:r>
            <a:r>
              <a:rPr lang="pt-BR" sz="1200" b="1" baseline="-25000" dirty="0"/>
              <a:t>(51) </a:t>
            </a:r>
            <a:r>
              <a:rPr lang="pt-BR" sz="1200" dirty="0"/>
              <a:t>= 6.95; p &lt; 0.001; D = 1.88); </a:t>
            </a:r>
          </a:p>
          <a:p>
            <a:r>
              <a:rPr lang="pt-BR" sz="1200" dirty="0"/>
              <a:t>“Estudo D60” e “Controle D120” (diferença entre as médias de -0.20; t</a:t>
            </a:r>
            <a:r>
              <a:rPr lang="pt-BR" sz="1200" b="1" baseline="-25000" dirty="0"/>
              <a:t>(51) </a:t>
            </a:r>
            <a:r>
              <a:rPr lang="pt-BR" sz="1200" dirty="0"/>
              <a:t>= -3.78; p &lt; 0.001; D = -1.03); </a:t>
            </a:r>
          </a:p>
          <a:p>
            <a:r>
              <a:rPr lang="pt-BR" sz="1200" dirty="0"/>
              <a:t>“Estudo D60” e “Estudo D120” (diferença entre as médias de 0.16; t</a:t>
            </a:r>
            <a:r>
              <a:rPr lang="pt-BR" sz="1200" b="1" baseline="-25000" dirty="0"/>
              <a:t>(51) </a:t>
            </a:r>
            <a:r>
              <a:rPr lang="pt-BR" sz="1200" dirty="0"/>
              <a:t>= 12.33; p &lt; 0.001; D = 0.82); </a:t>
            </a:r>
          </a:p>
          <a:p>
            <a:r>
              <a:rPr lang="pt-BR" sz="1200" b="1" dirty="0"/>
              <a:t>“Controle D120” e “Estudo D120” (diferença entre as médias de 0.35; t</a:t>
            </a:r>
            <a:r>
              <a:rPr lang="pt-BR" sz="1200" b="1" baseline="-25000" dirty="0"/>
              <a:t>(51) </a:t>
            </a:r>
            <a:r>
              <a:rPr lang="pt-BR" sz="1200" b="1" dirty="0"/>
              <a:t>= 7.18; p &lt; 0.001; D = 1.85).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989262-D2C1-3A4C-5FF8-55CB677958F9}"/>
              </a:ext>
            </a:extLst>
          </p:cNvPr>
          <p:cNvSpPr txBox="1"/>
          <p:nvPr/>
        </p:nvSpPr>
        <p:spPr>
          <a:xfrm>
            <a:off x="2148577" y="1845886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86D37B-4624-A1D1-E650-4F52C34301D2}"/>
              </a:ext>
            </a:extLst>
          </p:cNvPr>
          <p:cNvSpPr txBox="1"/>
          <p:nvPr/>
        </p:nvSpPr>
        <p:spPr>
          <a:xfrm>
            <a:off x="2129915" y="2269878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161F20-7B0F-80C3-341A-308A2F455526}"/>
              </a:ext>
            </a:extLst>
          </p:cNvPr>
          <p:cNvSpPr txBox="1"/>
          <p:nvPr/>
        </p:nvSpPr>
        <p:spPr>
          <a:xfrm>
            <a:off x="2089467" y="2635466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6D6F0CB-FDA2-9EB4-79D8-D74E1470764F}"/>
              </a:ext>
            </a:extLst>
          </p:cNvPr>
          <p:cNvSpPr txBox="1"/>
          <p:nvPr/>
        </p:nvSpPr>
        <p:spPr>
          <a:xfrm>
            <a:off x="2120570" y="2918495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1762B78-28C1-B555-A8EC-AA94CF7C7208}"/>
              </a:ext>
            </a:extLst>
          </p:cNvPr>
          <p:cNvSpPr txBox="1"/>
          <p:nvPr/>
        </p:nvSpPr>
        <p:spPr>
          <a:xfrm>
            <a:off x="2077023" y="3164201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8F001B-54C5-F09D-32C5-E37C667F6225}"/>
              </a:ext>
            </a:extLst>
          </p:cNvPr>
          <p:cNvSpPr txBox="1"/>
          <p:nvPr/>
        </p:nvSpPr>
        <p:spPr>
          <a:xfrm>
            <a:off x="2136115" y="3484553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678408-826D-1D46-9A38-4C2B9EF231EA}"/>
              </a:ext>
            </a:extLst>
          </p:cNvPr>
          <p:cNvSpPr txBox="1"/>
          <p:nvPr/>
        </p:nvSpPr>
        <p:spPr>
          <a:xfrm>
            <a:off x="2167212" y="3711598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24C406-8742-47EB-C4D3-CCA4F0626CD1}"/>
              </a:ext>
            </a:extLst>
          </p:cNvPr>
          <p:cNvSpPr txBox="1"/>
          <p:nvPr/>
        </p:nvSpPr>
        <p:spPr>
          <a:xfrm>
            <a:off x="2170322" y="3910653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6DB6E5A-E5D0-296D-0ED9-7882C8CFE409}"/>
              </a:ext>
            </a:extLst>
          </p:cNvPr>
          <p:cNvSpPr txBox="1"/>
          <p:nvPr/>
        </p:nvSpPr>
        <p:spPr>
          <a:xfrm>
            <a:off x="2089454" y="4109707"/>
            <a:ext cx="3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7FE52C3-DEAC-30A3-6F24-B83A4E90E4F0}"/>
              </a:ext>
            </a:extLst>
          </p:cNvPr>
          <p:cNvSpPr txBox="1"/>
          <p:nvPr/>
        </p:nvSpPr>
        <p:spPr>
          <a:xfrm>
            <a:off x="9563880" y="3023460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Redução de 0,29 </a:t>
            </a:r>
            <a:r>
              <a:rPr lang="pt-BR" sz="1200" dirty="0" err="1"/>
              <a:t>p.p</a:t>
            </a:r>
            <a:r>
              <a:rPr lang="pt-BR" sz="1200" dirty="0"/>
              <a:t>. de HbA1c (de 5,60 para 5,31)</a:t>
            </a:r>
          </a:p>
        </p:txBody>
      </p:sp>
    </p:spTree>
    <p:extLst>
      <p:ext uri="{BB962C8B-B14F-4D97-AF65-F5344CB8AC3E}">
        <p14:creationId xmlns:p14="http://schemas.microsoft.com/office/powerpoint/2010/main" val="76878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A88B0-983F-77F2-26DD-6C86A8E8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41" y="2368478"/>
            <a:ext cx="2895600" cy="1325563"/>
          </a:xfrm>
        </p:spPr>
        <p:txBody>
          <a:bodyPr/>
          <a:lstStyle/>
          <a:p>
            <a:r>
              <a:rPr lang="pt-BR" dirty="0"/>
              <a:t>Resultado INSULINA</a:t>
            </a:r>
          </a:p>
        </p:txBody>
      </p:sp>
    </p:spTree>
    <p:extLst>
      <p:ext uri="{BB962C8B-B14F-4D97-AF65-F5344CB8AC3E}">
        <p14:creationId xmlns:p14="http://schemas.microsoft.com/office/powerpoint/2010/main" val="179880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931E5FFA-072E-B29A-507B-627D41353736}"/>
              </a:ext>
            </a:extLst>
          </p:cNvPr>
          <p:cNvSpPr/>
          <p:nvPr/>
        </p:nvSpPr>
        <p:spPr>
          <a:xfrm>
            <a:off x="393341" y="4089204"/>
            <a:ext cx="11590272" cy="212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A6011B3-4488-0F71-1BD8-B4FB7886C459}"/>
              </a:ext>
            </a:extLst>
          </p:cNvPr>
          <p:cNvSpPr txBox="1"/>
          <p:nvPr/>
        </p:nvSpPr>
        <p:spPr>
          <a:xfrm>
            <a:off x="1236775" y="4055029"/>
            <a:ext cx="222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-0.23 </a:t>
            </a:r>
            <a:r>
              <a:rPr lang="pt-BR" sz="1200" dirty="0" err="1"/>
              <a:t>mU</a:t>
            </a:r>
            <a:r>
              <a:rPr lang="pt-BR" sz="1200" dirty="0"/>
              <a:t>/L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006B397-AB47-269A-1E87-11A67B5F7CE3}"/>
              </a:ext>
            </a:extLst>
          </p:cNvPr>
          <p:cNvSpPr txBox="1"/>
          <p:nvPr/>
        </p:nvSpPr>
        <p:spPr>
          <a:xfrm>
            <a:off x="5148363" y="4055029"/>
            <a:ext cx="2228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-0.86 </a:t>
            </a:r>
            <a:r>
              <a:rPr lang="pt-BR" sz="1200" dirty="0" err="1"/>
              <a:t>mU</a:t>
            </a:r>
            <a:r>
              <a:rPr lang="pt-BR" sz="1200" dirty="0"/>
              <a:t>/L</a:t>
            </a:r>
          </a:p>
          <a:p>
            <a:pPr algn="ctr"/>
            <a:endParaRPr lang="pt-BR" sz="1200" dirty="0"/>
          </a:p>
          <a:p>
            <a:pPr algn="ctr"/>
            <a:endParaRPr lang="pt-BR" sz="12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E2AB6D5-7435-6308-005F-8C4505C1D8CF}"/>
              </a:ext>
            </a:extLst>
          </p:cNvPr>
          <p:cNvSpPr txBox="1"/>
          <p:nvPr/>
        </p:nvSpPr>
        <p:spPr>
          <a:xfrm>
            <a:off x="9039750" y="4055029"/>
            <a:ext cx="222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Dif. Média = -0.78 </a:t>
            </a:r>
            <a:r>
              <a:rPr lang="pt-BR" sz="1200" dirty="0" err="1"/>
              <a:t>mU</a:t>
            </a:r>
            <a:r>
              <a:rPr lang="pt-BR" sz="1200" dirty="0"/>
              <a:t>/L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Estatística Descritiva - Insulina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704228-AB5B-1142-6A43-D11CABDACCB2}"/>
              </a:ext>
            </a:extLst>
          </p:cNvPr>
          <p:cNvSpPr txBox="1"/>
          <p:nvPr/>
        </p:nvSpPr>
        <p:spPr>
          <a:xfrm>
            <a:off x="315676" y="761738"/>
            <a:ext cx="11188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Média de Insulina em jejum</a:t>
            </a:r>
            <a:r>
              <a:rPr lang="pt-BR" sz="1400" dirty="0"/>
              <a:t>: em D0, grupo estudo estava com média -0,23 do que o grupo controle. Em D60, essa diferença ficou em -0.86. Em D120, -0,78 </a:t>
            </a:r>
            <a:r>
              <a:rPr lang="pt-BR" sz="1400" dirty="0" err="1"/>
              <a:t>mU</a:t>
            </a:r>
            <a:r>
              <a:rPr lang="pt-BR" sz="1400" dirty="0"/>
              <a:t>/L. 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8010DB9-2241-D03B-8DBC-CDE08BDD25B7}"/>
              </a:ext>
            </a:extLst>
          </p:cNvPr>
          <p:cNvSpPr/>
          <p:nvPr/>
        </p:nvSpPr>
        <p:spPr>
          <a:xfrm>
            <a:off x="390233" y="3871490"/>
            <a:ext cx="11590272" cy="212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290F5D6-45F7-BEC7-CC11-9A4912EA0789}"/>
              </a:ext>
            </a:extLst>
          </p:cNvPr>
          <p:cNvSpPr/>
          <p:nvPr/>
        </p:nvSpPr>
        <p:spPr>
          <a:xfrm>
            <a:off x="391886" y="3871490"/>
            <a:ext cx="11607281" cy="278610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59BAF7B5-612F-10EE-875E-F02E9B17BB78}"/>
              </a:ext>
            </a:extLst>
          </p:cNvPr>
          <p:cNvCxnSpPr>
            <a:cxnSpLocks/>
          </p:cNvCxnSpPr>
          <p:nvPr/>
        </p:nvCxnSpPr>
        <p:spPr>
          <a:xfrm>
            <a:off x="4235575" y="3880823"/>
            <a:ext cx="0" cy="2772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5646C1C1-7881-6927-A3AA-F12AC0328745}"/>
              </a:ext>
            </a:extLst>
          </p:cNvPr>
          <p:cNvCxnSpPr>
            <a:cxnSpLocks/>
          </p:cNvCxnSpPr>
          <p:nvPr/>
        </p:nvCxnSpPr>
        <p:spPr>
          <a:xfrm>
            <a:off x="8288170" y="3880823"/>
            <a:ext cx="0" cy="2772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94D98AF-1673-3CB6-0BCC-72E349D93D30}"/>
              </a:ext>
            </a:extLst>
          </p:cNvPr>
          <p:cNvSpPr txBox="1"/>
          <p:nvPr/>
        </p:nvSpPr>
        <p:spPr>
          <a:xfrm>
            <a:off x="6072096" y="3839502"/>
            <a:ext cx="71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D60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7D55037-F9AB-2AE1-7FAC-D4A9CC576310}"/>
              </a:ext>
            </a:extLst>
          </p:cNvPr>
          <p:cNvSpPr txBox="1"/>
          <p:nvPr/>
        </p:nvSpPr>
        <p:spPr>
          <a:xfrm>
            <a:off x="2194406" y="3839502"/>
            <a:ext cx="537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D0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86E086F-049B-B587-311F-920019CE5536}"/>
              </a:ext>
            </a:extLst>
          </p:cNvPr>
          <p:cNvSpPr txBox="1"/>
          <p:nvPr/>
        </p:nvSpPr>
        <p:spPr>
          <a:xfrm>
            <a:off x="9997594" y="3839502"/>
            <a:ext cx="71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D120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04304DE-6517-4A4F-CE91-9E42EE03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89"/>
          <a:stretch/>
        </p:blipFill>
        <p:spPr>
          <a:xfrm>
            <a:off x="3306912" y="1556229"/>
            <a:ext cx="5911457" cy="215609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B5B8662-67C7-6FE8-C81F-281F9D79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72" y="4337602"/>
            <a:ext cx="2821865" cy="22153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FA23303-41E1-1EDD-73E5-F8DC6107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15" y="4372666"/>
            <a:ext cx="2680695" cy="221360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863E594-8996-C1C1-2907-EBE9D696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603" y="4396021"/>
            <a:ext cx="2638911" cy="21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18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FD77640-9D9F-4840-D9E2-61484CA8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674" y="2358850"/>
            <a:ext cx="7069092" cy="25880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Teste de Premissas – Insulina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68A567-B75E-926A-EBC1-6220A0BEF7F6}"/>
              </a:ext>
            </a:extLst>
          </p:cNvPr>
          <p:cNvSpPr txBox="1"/>
          <p:nvPr/>
        </p:nvSpPr>
        <p:spPr>
          <a:xfrm>
            <a:off x="307909" y="960137"/>
            <a:ext cx="11188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dirty="0"/>
              <a:t>Teste de 3 premissas para Hemoglobina Glicada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AE1715-C815-ED5B-3B18-7193E61CEF9E}"/>
              </a:ext>
            </a:extLst>
          </p:cNvPr>
          <p:cNvSpPr txBox="1"/>
          <p:nvPr/>
        </p:nvSpPr>
        <p:spPr>
          <a:xfrm>
            <a:off x="749551" y="1336732"/>
            <a:ext cx="10288563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b="1" dirty="0"/>
              <a:t>Não houve violação da distribuição normal</a:t>
            </a:r>
            <a:r>
              <a:rPr lang="pt-BR" sz="1400" dirty="0"/>
              <a:t>, os resíduos das amostras estão muito próximos da linha esperada no diagrama Q-Q. </a:t>
            </a:r>
            <a:r>
              <a:rPr lang="pt-BR" sz="1400" b="1" dirty="0"/>
              <a:t>Não houve violação da homogeneidade das variâncias</a:t>
            </a:r>
            <a:r>
              <a:rPr lang="pt-BR" sz="1400" dirty="0"/>
              <a:t>, todos os momentos possuem p &gt; 0,05 no teste Levene. </a:t>
            </a:r>
          </a:p>
          <a:p>
            <a:r>
              <a:rPr lang="pt-BR" sz="1400" b="1" dirty="0"/>
              <a:t>Não houve violação de esfericidade</a:t>
            </a:r>
            <a:r>
              <a:rPr lang="pt-BR" sz="1400" dirty="0"/>
              <a:t>,</a:t>
            </a:r>
            <a:r>
              <a:rPr lang="pt-BR" sz="1400" b="1" dirty="0"/>
              <a:t> </a:t>
            </a:r>
            <a:r>
              <a:rPr lang="pt-BR" sz="1400" dirty="0" err="1"/>
              <a:t>Mauchly</a:t>
            </a:r>
            <a:r>
              <a:rPr lang="pt-BR" sz="1400" dirty="0"/>
              <a:t> W</a:t>
            </a:r>
            <a:r>
              <a:rPr lang="pt-BR" sz="1400" baseline="-40000" dirty="0"/>
              <a:t>(2)</a:t>
            </a:r>
            <a:r>
              <a:rPr lang="pt-BR" sz="1400" dirty="0"/>
              <a:t> = 0.91; p = 0,098.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933E6B-CC80-3E55-5D15-73DBA3F6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2" y="2366593"/>
            <a:ext cx="3045841" cy="31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5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B522E633-4E27-BB8D-9F96-D60221DA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1404509"/>
            <a:ext cx="8322908" cy="404898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Insulina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A021BB-430E-39B7-93A4-1ADCF85C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062"/>
          <a:stretch/>
        </p:blipFill>
        <p:spPr>
          <a:xfrm>
            <a:off x="307909" y="903296"/>
            <a:ext cx="8948058" cy="3701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C84541-FF0C-8C7E-8196-6319000B35FA}"/>
              </a:ext>
            </a:extLst>
          </p:cNvPr>
          <p:cNvSpPr txBox="1"/>
          <p:nvPr/>
        </p:nvSpPr>
        <p:spPr>
          <a:xfrm>
            <a:off x="8126962" y="3540967"/>
            <a:ext cx="3766459" cy="224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Os resultados da ANOVA entre os apontaram </a:t>
            </a:r>
            <a:r>
              <a:rPr lang="pt-BR" sz="1400" b="1" dirty="0"/>
              <a:t>violação para a variável Tempo </a:t>
            </a:r>
            <a:r>
              <a:rPr lang="pt-BR" sz="1400" dirty="0"/>
              <a:t>F </a:t>
            </a:r>
            <a:r>
              <a:rPr lang="pt-BR" sz="1400" baseline="-10000" dirty="0"/>
              <a:t>(1.28, 0.07)</a:t>
            </a:r>
            <a:r>
              <a:rPr lang="pt-BR" sz="1400" baseline="-50000" dirty="0"/>
              <a:t> </a:t>
            </a:r>
            <a:r>
              <a:rPr lang="pt-BR" sz="1400" dirty="0"/>
              <a:t>= 18.019; p &lt; 0.001; VS-MPR = 115213 ; </a:t>
            </a:r>
            <a:r>
              <a:rPr lang="el-G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pt-BR" sz="1400" baseline="30000" dirty="0"/>
              <a:t>2 </a:t>
            </a:r>
            <a:r>
              <a:rPr lang="pt-BR" sz="1400" dirty="0"/>
              <a:t>= 0,004 (tamanho de efeito trivial), e também </a:t>
            </a:r>
            <a:r>
              <a:rPr lang="pt-BR" sz="1400" b="1" dirty="0"/>
              <a:t>violação da interação entre tempos e grupos </a:t>
            </a:r>
            <a:r>
              <a:rPr lang="pt-BR" sz="1400" dirty="0"/>
              <a:t>F </a:t>
            </a:r>
            <a:r>
              <a:rPr lang="pt-BR" sz="1400" baseline="-10000" dirty="0"/>
              <a:t>(1.08, 0,07)</a:t>
            </a:r>
            <a:r>
              <a:rPr lang="pt-BR" sz="1400" baseline="-50000" dirty="0"/>
              <a:t> </a:t>
            </a:r>
            <a:r>
              <a:rPr lang="pt-BR" sz="1400" dirty="0"/>
              <a:t>= 15.192; p &lt; 0.001; VS-MPR = 16001; </a:t>
            </a:r>
            <a:r>
              <a:rPr lang="el-G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pt-BR" sz="1400" baseline="30000" dirty="0"/>
              <a:t>2 </a:t>
            </a:r>
            <a:r>
              <a:rPr lang="pt-BR" sz="1400" dirty="0"/>
              <a:t>= 0.004.</a:t>
            </a:r>
          </a:p>
          <a:p>
            <a:endParaRPr lang="pt-BR" sz="1400" dirty="0"/>
          </a:p>
          <a:p>
            <a:r>
              <a:rPr lang="pt-BR" sz="1400" dirty="0"/>
              <a:t>O resultado entre sujeitos, isto é, </a:t>
            </a:r>
            <a:r>
              <a:rPr lang="pt-BR" sz="1400" b="1" dirty="0"/>
              <a:t>entre os grupos, não mostra violação.</a:t>
            </a:r>
            <a:endParaRPr lang="pt-BR" sz="1400" baseline="300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10D5D2-A7F8-9B87-5235-3D23356628A8}"/>
              </a:ext>
            </a:extLst>
          </p:cNvPr>
          <p:cNvSpPr/>
          <p:nvPr/>
        </p:nvSpPr>
        <p:spPr>
          <a:xfrm>
            <a:off x="5181604" y="1677701"/>
            <a:ext cx="1632856" cy="888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79F659E-75B7-ABE6-DD8E-4F7465A4DAA3}"/>
              </a:ext>
            </a:extLst>
          </p:cNvPr>
          <p:cNvSpPr/>
          <p:nvPr/>
        </p:nvSpPr>
        <p:spPr>
          <a:xfrm>
            <a:off x="4956894" y="3984533"/>
            <a:ext cx="1301618" cy="512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490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A98D0B1E-C72D-0642-414C-0B7B37B8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9" y="872211"/>
            <a:ext cx="9926435" cy="41344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Insulina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A0AFA1-3A01-BE7A-ADAE-4DDCC45F1A9C}"/>
              </a:ext>
            </a:extLst>
          </p:cNvPr>
          <p:cNvSpPr txBox="1"/>
          <p:nvPr/>
        </p:nvSpPr>
        <p:spPr>
          <a:xfrm>
            <a:off x="391886" y="5215802"/>
            <a:ext cx="9302620" cy="11695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O post hoc teste de </a:t>
            </a:r>
            <a:r>
              <a:rPr lang="pt-BR" sz="1400" b="1" dirty="0" err="1"/>
              <a:t>Bonferroni</a:t>
            </a:r>
            <a:r>
              <a:rPr lang="pt-BR" sz="1400" b="1" dirty="0"/>
              <a:t> indicou violação de </a:t>
            </a:r>
            <a:r>
              <a:rPr lang="pt-BR" sz="1400" dirty="0"/>
              <a:t> </a:t>
            </a:r>
            <a:r>
              <a:rPr lang="pt-BR" sz="1400" b="1" dirty="0"/>
              <a:t>entre “D0” e “D120” (</a:t>
            </a:r>
            <a:r>
              <a:rPr lang="pt-BR" sz="1400" dirty="0"/>
              <a:t>diferenças entre as médias de 0,211, t</a:t>
            </a:r>
            <a:r>
              <a:rPr lang="pt-BR" sz="1400" baseline="-25000" dirty="0"/>
              <a:t>(51) </a:t>
            </a:r>
            <a:r>
              <a:rPr lang="pt-BR" sz="1400" dirty="0"/>
              <a:t>= 3.611; p = 0.002; D = 0.109), </a:t>
            </a:r>
            <a:r>
              <a:rPr lang="pt-BR" sz="1400" b="1" dirty="0"/>
              <a:t>e entre “D0” e “D120”</a:t>
            </a:r>
            <a:r>
              <a:rPr lang="pt-BR" sz="1400" dirty="0"/>
              <a:t> (diferenças entre as médias de 0,308; t(51)</a:t>
            </a:r>
            <a:r>
              <a:rPr lang="pt-BR" sz="1400" baseline="-10000" dirty="0"/>
              <a:t> </a:t>
            </a:r>
            <a:r>
              <a:rPr lang="pt-BR" sz="1400" dirty="0"/>
              <a:t>= 5.794; p &lt; 0.001; D = 0.159). Tamanhos de efeito triviais.</a:t>
            </a:r>
          </a:p>
          <a:p>
            <a:endParaRPr lang="pt-BR" sz="1400" dirty="0"/>
          </a:p>
          <a:p>
            <a:r>
              <a:rPr lang="pt-BR" sz="1400" dirty="0"/>
              <a:t>Post Hoc confirma que não houve violação entre os grupos “Controle” e “Estudo”.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E9F90E-3648-F619-425A-F51A8BCE6D7E}"/>
              </a:ext>
            </a:extLst>
          </p:cNvPr>
          <p:cNvSpPr/>
          <p:nvPr/>
        </p:nvSpPr>
        <p:spPr>
          <a:xfrm>
            <a:off x="4553341" y="1673615"/>
            <a:ext cx="1810137" cy="11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26CB09-CDB4-50C5-29F2-4EB93FCF903B}"/>
              </a:ext>
            </a:extLst>
          </p:cNvPr>
          <p:cNvSpPr/>
          <p:nvPr/>
        </p:nvSpPr>
        <p:spPr>
          <a:xfrm>
            <a:off x="4544010" y="4083373"/>
            <a:ext cx="1735492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1C8EEA-2695-A795-0D4C-CA96AEE409AC}"/>
              </a:ext>
            </a:extLst>
          </p:cNvPr>
          <p:cNvSpPr/>
          <p:nvPr/>
        </p:nvSpPr>
        <p:spPr>
          <a:xfrm>
            <a:off x="7999450" y="4083373"/>
            <a:ext cx="948607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58915B2-F0F8-69AB-4FBB-020F92F2A1F3}"/>
              </a:ext>
            </a:extLst>
          </p:cNvPr>
          <p:cNvSpPr/>
          <p:nvPr/>
        </p:nvSpPr>
        <p:spPr>
          <a:xfrm>
            <a:off x="7999449" y="1673615"/>
            <a:ext cx="948607" cy="11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EA20A0-2B3E-606D-799D-454912460B06}"/>
              </a:ext>
            </a:extLst>
          </p:cNvPr>
          <p:cNvSpPr txBox="1"/>
          <p:nvPr/>
        </p:nvSpPr>
        <p:spPr>
          <a:xfrm>
            <a:off x="10417391" y="1862283"/>
            <a:ext cx="12796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 err="1"/>
              <a:t>Bonferroni</a:t>
            </a:r>
            <a:r>
              <a:rPr lang="pt-BR" sz="1400" dirty="0"/>
              <a:t> mais conservador</a:t>
            </a:r>
          </a:p>
        </p:txBody>
      </p:sp>
    </p:spTree>
    <p:extLst>
      <p:ext uri="{BB962C8B-B14F-4D97-AF65-F5344CB8AC3E}">
        <p14:creationId xmlns:p14="http://schemas.microsoft.com/office/powerpoint/2010/main" val="296559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C86021-904A-0A97-D025-B7C74B4D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9" y="1061079"/>
            <a:ext cx="7865707" cy="34640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430058-6753-6ACE-39B0-7C52A613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" t="818" r="29625" b="-818"/>
          <a:stretch/>
        </p:blipFill>
        <p:spPr>
          <a:xfrm>
            <a:off x="8361917" y="1121741"/>
            <a:ext cx="3542475" cy="36042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- Insulina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DD1DB0-E9A5-6F66-B64C-F6DC5D0031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29"/>
          <a:stretch/>
        </p:blipFill>
        <p:spPr>
          <a:xfrm>
            <a:off x="11301104" y="1126027"/>
            <a:ext cx="890896" cy="262232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06549C-FC5D-6A09-023A-BE9B0B417491}"/>
              </a:ext>
            </a:extLst>
          </p:cNvPr>
          <p:cNvSpPr txBox="1"/>
          <p:nvPr/>
        </p:nvSpPr>
        <p:spPr>
          <a:xfrm>
            <a:off x="466531" y="4984070"/>
            <a:ext cx="8957387" cy="11695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Em relação às interações dos grupos nos tempos, o post hoc mostrou que houve violação em duas interações: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/>
              <a:t>“Estudo D0” e “Estudo D60” (diferença entre as médias de 0.46; t</a:t>
            </a:r>
            <a:r>
              <a:rPr lang="pt-BR" sz="1400" baseline="-25000" dirty="0"/>
              <a:t>(51)</a:t>
            </a:r>
            <a:r>
              <a:rPr lang="pt-BR" sz="1400" baseline="-10000" dirty="0"/>
              <a:t> </a:t>
            </a:r>
            <a:r>
              <a:rPr lang="pt-BR" sz="1400" dirty="0"/>
              <a:t>= 5.451; p = 0.002; D = 0.238);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/>
              <a:t>“Estudo D0” e “Estudo D120” (diferença entre as médias de 0.56; t</a:t>
            </a:r>
            <a:r>
              <a:rPr lang="pt-BR" sz="1400" baseline="-25000" dirty="0"/>
              <a:t>(51) </a:t>
            </a:r>
            <a:r>
              <a:rPr lang="pt-BR" sz="1400" dirty="0"/>
              <a:t>= 7.315; p &lt; 0.001; D =  0.289). 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/>
          </a:p>
          <a:p>
            <a:r>
              <a:rPr lang="pt-BR" sz="1400" dirty="0"/>
              <a:t>Os D de Cohen mostram tamanho de efeito pequeno para ambas as interações.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8EA84A0-807A-5A97-2429-4B152222DBA6}"/>
              </a:ext>
            </a:extLst>
          </p:cNvPr>
          <p:cNvSpPr/>
          <p:nvPr/>
        </p:nvSpPr>
        <p:spPr>
          <a:xfrm>
            <a:off x="1437614" y="2521903"/>
            <a:ext cx="6736002" cy="2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5492BDC-7C99-9A3E-97C6-BF2BF777E202}"/>
              </a:ext>
            </a:extLst>
          </p:cNvPr>
          <p:cNvSpPr/>
          <p:nvPr/>
        </p:nvSpPr>
        <p:spPr>
          <a:xfrm>
            <a:off x="1437613" y="2823615"/>
            <a:ext cx="6736001" cy="200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892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63D5E7-CF7B-69B7-3356-EDAE42DC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4" r="29652"/>
          <a:stretch/>
        </p:blipFill>
        <p:spPr>
          <a:xfrm>
            <a:off x="1642608" y="2593593"/>
            <a:ext cx="2929811" cy="284312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968FAE4-4EBE-F362-C6EB-5BE74E4D7EF8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565592-B56E-96D9-47A0-3A4513BA740C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Discussão Final e Limitações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28E0397-FD22-31FD-3769-C9F3062B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29"/>
          <a:stretch/>
        </p:blipFill>
        <p:spPr>
          <a:xfrm>
            <a:off x="9459921" y="1904735"/>
            <a:ext cx="890896" cy="26223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7D304A8-2516-E34C-7791-0249ECA39B92}"/>
              </a:ext>
            </a:extLst>
          </p:cNvPr>
          <p:cNvSpPr txBox="1"/>
          <p:nvPr/>
        </p:nvSpPr>
        <p:spPr>
          <a:xfrm>
            <a:off x="1841183" y="2243110"/>
            <a:ext cx="292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Hemoglobina Glicada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84E9364-6443-DD65-A0A1-5D746F4BEC27}"/>
              </a:ext>
            </a:extLst>
          </p:cNvPr>
          <p:cNvSpPr txBox="1"/>
          <p:nvPr/>
        </p:nvSpPr>
        <p:spPr>
          <a:xfrm>
            <a:off x="6686166" y="2244508"/>
            <a:ext cx="183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Insulina em Jejum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23E37B8-1C8B-4E73-F89A-7253E78DDF9B}"/>
              </a:ext>
            </a:extLst>
          </p:cNvPr>
          <p:cNvSpPr txBox="1"/>
          <p:nvPr/>
        </p:nvSpPr>
        <p:spPr>
          <a:xfrm>
            <a:off x="307909" y="924877"/>
            <a:ext cx="1118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dirty="0"/>
              <a:t>O resultado mostra que trocar pão francês por ovos teve efeito nos marcadores glicêmicos. A hemoglobina glicada teve tamanho de efeito maior e em dois momentos. Já a insulina teve tamanho de efeito bem menor com redução mais significativa no primeiro momento. Isso acontece porque a HbA1c mede a glicemia média de 3 a 4 meses, então o efeito total no indicador só pode ser visto depois deste tempo. Já a insulina tem uma resposta mais rápida.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16623B-8818-5C86-948F-49F699B650E8}"/>
              </a:ext>
            </a:extLst>
          </p:cNvPr>
          <p:cNvSpPr txBox="1"/>
          <p:nvPr/>
        </p:nvSpPr>
        <p:spPr>
          <a:xfrm>
            <a:off x="391886" y="5757743"/>
            <a:ext cx="1090748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dirty="0"/>
              <a:t>Limitações: é necessário analisar o perfil lipídico (HDL, LDL, VLDL e triglicérides) no próximo estudo, já que houve maior consumo de lipídeos provenientes de ovos, alimento alvo de muitas polêmicas no passado pelo pressuposto aumento no colesterol “ruim”.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0B3EE39-E04A-4AA4-984B-30421590C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29"/>
          <a:stretch/>
        </p:blipFill>
        <p:spPr>
          <a:xfrm>
            <a:off x="4193660" y="1946551"/>
            <a:ext cx="890896" cy="262232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DA351A7-0864-7D54-ACA2-E8410501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1" t="14783" r="29625" b="-818"/>
          <a:stretch/>
        </p:blipFill>
        <p:spPr>
          <a:xfrm>
            <a:off x="6469166" y="3004765"/>
            <a:ext cx="2908337" cy="2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3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3058" y="2117914"/>
            <a:ext cx="4179570" cy="152473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Fim!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40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Estudo “</a:t>
            </a:r>
            <a:r>
              <a:rPr lang="pt-BR" sz="2400" b="1" dirty="0" err="1"/>
              <a:t>Less</a:t>
            </a:r>
            <a:r>
              <a:rPr lang="pt-BR" sz="2400" b="1" dirty="0"/>
              <a:t> </a:t>
            </a:r>
            <a:r>
              <a:rPr lang="pt-BR" sz="2400" b="1" dirty="0" err="1"/>
              <a:t>Carb</a:t>
            </a:r>
            <a:r>
              <a:rPr lang="pt-BR" sz="2400" b="1" dirty="0"/>
              <a:t>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8656E5-50C9-7B37-2B3C-B86192D09C70}"/>
              </a:ext>
            </a:extLst>
          </p:cNvPr>
          <p:cNvSpPr txBox="1"/>
          <p:nvPr/>
        </p:nvSpPr>
        <p:spPr>
          <a:xfrm>
            <a:off x="404326" y="1069141"/>
            <a:ext cx="113833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b="1" i="0" dirty="0">
                <a:effectLst/>
              </a:rPr>
              <a:t>Pergunta do estudo: </a:t>
            </a:r>
            <a:r>
              <a:rPr lang="pt-BR" sz="1500" i="0" dirty="0">
                <a:effectLst/>
              </a:rPr>
              <a:t>uma substituição pequena de carboidrato de alto índice glicêmico por proteína e gordura melhora o perfil glicêmico do idoso saud</a:t>
            </a:r>
            <a:r>
              <a:rPr lang="pt-BR" sz="1500" dirty="0"/>
              <a:t>ável</a:t>
            </a:r>
            <a:r>
              <a:rPr lang="pt-BR" sz="1500" i="0" dirty="0">
                <a:effectLst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500" b="1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b="1" i="0" dirty="0">
                <a:effectLst/>
              </a:rPr>
              <a:t>Objetivo: </a:t>
            </a:r>
            <a:r>
              <a:rPr lang="pt-BR" sz="1500" i="0" dirty="0">
                <a:effectLst/>
              </a:rPr>
              <a:t>c</a:t>
            </a:r>
            <a:r>
              <a:rPr lang="pt-BR" sz="1500" b="0" i="0" dirty="0">
                <a:effectLst/>
              </a:rPr>
              <a:t>omparar hemoglobina glicada e insulina antes e depois da substituição do pão francês por ovos, também comumente consumido no café da manhã</a:t>
            </a:r>
            <a:r>
              <a:rPr lang="pt-BR" sz="1500" dirty="0"/>
              <a:t>.</a:t>
            </a:r>
            <a:endParaRPr lang="pt-BR" sz="1500" b="0" i="0" dirty="0">
              <a:effectLst/>
            </a:endParaRPr>
          </a:p>
          <a:p>
            <a:pPr marL="288000"/>
            <a:endParaRPr lang="pt-BR" sz="15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5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D2EA576-C0B0-327A-E599-5BD5555B1E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572" y="3294599"/>
            <a:ext cx="9008020" cy="329837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52F8D84-03B1-0681-F401-3192834E0737}"/>
              </a:ext>
            </a:extLst>
          </p:cNvPr>
          <p:cNvSpPr txBox="1"/>
          <p:nvPr/>
        </p:nvSpPr>
        <p:spPr>
          <a:xfrm>
            <a:off x="391885" y="2359005"/>
            <a:ext cx="11383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i="0" dirty="0">
                <a:effectLst/>
              </a:rPr>
              <a:t>Forma de substituição</a:t>
            </a:r>
          </a:p>
          <a:p>
            <a:pPr marL="288000"/>
            <a:r>
              <a:rPr lang="pt-BR" sz="1400" b="0" i="0" dirty="0">
                <a:effectLst/>
              </a:rPr>
              <a:t>Substituir o pão francês e a manteiga ofertados no café da manhã por ovo frito ou ovo mexido (preferênci</a:t>
            </a:r>
            <a:r>
              <a:rPr lang="pt-BR" sz="1400" dirty="0"/>
              <a:t>a do idoso</a:t>
            </a:r>
            <a:r>
              <a:rPr lang="pt-BR" sz="1400" b="0" i="0" dirty="0">
                <a:effectLst/>
              </a:rPr>
              <a:t>). Ambas as receitas levam somente 2 ovos e manteiga.</a:t>
            </a:r>
            <a:r>
              <a:rPr lang="pt-BR" sz="1400" b="0" i="0" dirty="0">
                <a:solidFill>
                  <a:srgbClr val="282828"/>
                </a:solidFill>
                <a:effectLst/>
              </a:rPr>
              <a:t> Sem alteração nas demais refeições.</a:t>
            </a:r>
            <a:endParaRPr lang="pt-BR" sz="1400" dirty="0">
              <a:solidFill>
                <a:srgbClr val="282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1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Objetivo do Estudo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926AD96-E317-D38D-8E4E-635E72432163}"/>
              </a:ext>
            </a:extLst>
          </p:cNvPr>
          <p:cNvGrpSpPr/>
          <p:nvPr/>
        </p:nvGrpSpPr>
        <p:grpSpPr>
          <a:xfrm>
            <a:off x="1153885" y="2048286"/>
            <a:ext cx="8429097" cy="4407482"/>
            <a:chOff x="1785033" y="2066947"/>
            <a:chExt cx="8429097" cy="4407482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C3467C8-141E-96FF-A657-2B8232E0F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5033" y="2066947"/>
              <a:ext cx="8429097" cy="440748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2E5005A-2750-F370-898A-5C9544465402}"/>
                </a:ext>
              </a:extLst>
            </p:cNvPr>
            <p:cNvSpPr txBox="1"/>
            <p:nvPr/>
          </p:nvSpPr>
          <p:spPr>
            <a:xfrm>
              <a:off x="2822803" y="6039339"/>
              <a:ext cx="64230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0" i="0" dirty="0">
                  <a:solidFill>
                    <a:srgbClr val="2C2C2C"/>
                  </a:solidFill>
                  <a:effectLst/>
                  <a:latin typeface="Montserrat" panose="020F0502020204030204" pitchFamily="2" charset="0"/>
                </a:rPr>
                <a:t>Tabela 1: comparação da composição nutricional de Pão Francês (50g) e ovos crus (100g) . Referências: 6 e 7.</a:t>
              </a:r>
              <a:endParaRPr lang="pt-BR" sz="900" dirty="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9D78D2-DAD2-2A76-DC0A-6BD9A8744FC4}"/>
              </a:ext>
            </a:extLst>
          </p:cNvPr>
          <p:cNvSpPr txBox="1"/>
          <p:nvPr/>
        </p:nvSpPr>
        <p:spPr>
          <a:xfrm>
            <a:off x="391886" y="1012954"/>
            <a:ext cx="11299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rgbClr val="282828"/>
                </a:solidFill>
              </a:rPr>
              <a:t>Composição dos Alimentos</a:t>
            </a:r>
          </a:p>
          <a:p>
            <a:pPr marL="288000"/>
            <a:r>
              <a:rPr lang="pt-BR" sz="1400" dirty="0">
                <a:solidFill>
                  <a:srgbClr val="282828"/>
                </a:solidFill>
              </a:rPr>
              <a:t>2 ovos possuem valor calórico similar a 1 pão francês, porém, ovo possui índice glicêmico zero e relativamente alta quantidade de proteínas que aumentam a saciedade.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45CCEDD-4F46-30E5-43AE-C0D9CF671468}"/>
              </a:ext>
            </a:extLst>
          </p:cNvPr>
          <p:cNvSpPr/>
          <p:nvPr/>
        </p:nvSpPr>
        <p:spPr>
          <a:xfrm>
            <a:off x="7455603" y="3620276"/>
            <a:ext cx="643369" cy="3149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9F767E3-3DA3-A719-BB47-1C3CA759691D}"/>
              </a:ext>
            </a:extLst>
          </p:cNvPr>
          <p:cNvSpPr/>
          <p:nvPr/>
        </p:nvSpPr>
        <p:spPr>
          <a:xfrm>
            <a:off x="7455602" y="4231852"/>
            <a:ext cx="643369" cy="2308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03C21A1-FB6A-1752-1C2A-3A41A79FF3C2}"/>
              </a:ext>
            </a:extLst>
          </p:cNvPr>
          <p:cNvSpPr/>
          <p:nvPr/>
        </p:nvSpPr>
        <p:spPr>
          <a:xfrm>
            <a:off x="7455601" y="4524432"/>
            <a:ext cx="643369" cy="2308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4312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43F9F2-B38E-512F-17F9-89226184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3"/>
          <a:stretch/>
        </p:blipFill>
        <p:spPr>
          <a:xfrm>
            <a:off x="1188151" y="1566952"/>
            <a:ext cx="10680193" cy="480041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Local do Estudo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8656E5-50C9-7B37-2B3C-B86192D09C70}"/>
              </a:ext>
            </a:extLst>
          </p:cNvPr>
          <p:cNvSpPr txBox="1"/>
          <p:nvPr/>
        </p:nvSpPr>
        <p:spPr>
          <a:xfrm>
            <a:off x="391886" y="1012954"/>
            <a:ext cx="11383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3750" indent="-285750">
              <a:buFont typeface="Wingdings" panose="05000000000000000000" pitchFamily="2" charset="2"/>
              <a:buChar char="v"/>
            </a:pPr>
            <a:r>
              <a:rPr lang="pt-BR" sz="1500" b="0" i="0" dirty="0">
                <a:effectLst/>
              </a:rPr>
              <a:t>Casa Geriátrica São Caetano</a:t>
            </a:r>
            <a:endParaRPr lang="pt-BR" sz="1500" b="0" i="0" dirty="0">
              <a:solidFill>
                <a:srgbClr val="2828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151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Característica da Amostra e Tempo de Estudo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3FA73D-5258-B00B-1D76-E39F95939B3F}"/>
              </a:ext>
            </a:extLst>
          </p:cNvPr>
          <p:cNvSpPr txBox="1"/>
          <p:nvPr/>
        </p:nvSpPr>
        <p:spPr>
          <a:xfrm>
            <a:off x="391886" y="1012954"/>
            <a:ext cx="113833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b="1" i="0" dirty="0">
                <a:effectLst/>
              </a:rPr>
              <a:t>Amostra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endParaRPr lang="pt-BR" sz="1000" dirty="0"/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60 Idosos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Idade igual ou acima de 60 anos 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Com dieta oral sólida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Atividade física leve (caminhada e alongamento)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Sem comorbidades 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Sem uso de medicamentos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Sem alergia a ovo</a:t>
            </a:r>
          </a:p>
          <a:p>
            <a:pPr marL="609750" indent="-285750">
              <a:buFont typeface="Wingdings" panose="05000000000000000000" pitchFamily="2" charset="2"/>
              <a:buChar char="q"/>
            </a:pPr>
            <a:r>
              <a:rPr lang="pt-BR" sz="1500" dirty="0"/>
              <a:t>Aceitaram o termo de consentimento do estudo (podendo desistir a qualquer momento)</a:t>
            </a:r>
          </a:p>
          <a:p>
            <a:endParaRPr lang="pt-BR" sz="15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500" b="1" i="0" dirty="0">
              <a:effectLst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465994-CA5F-7110-A9D3-FC048D1D05CC}"/>
              </a:ext>
            </a:extLst>
          </p:cNvPr>
          <p:cNvSpPr txBox="1"/>
          <p:nvPr/>
        </p:nvSpPr>
        <p:spPr>
          <a:xfrm>
            <a:off x="391887" y="3587623"/>
            <a:ext cx="821093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b="1" dirty="0"/>
              <a:t>Divisão em dois grupos: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000" b="1" dirty="0"/>
          </a:p>
          <a:p>
            <a:pPr marL="648000" indent="-285750">
              <a:buFont typeface="Wingdings" panose="05000000000000000000" pitchFamily="2" charset="2"/>
              <a:buChar char="q"/>
            </a:pPr>
            <a:r>
              <a:rPr lang="pt-BR" sz="1500" dirty="0"/>
              <a:t>Grupo Controle (pão francês): 30 idosos</a:t>
            </a:r>
          </a:p>
          <a:p>
            <a:pPr marL="648000" indent="-285750">
              <a:buFont typeface="Wingdings" panose="05000000000000000000" pitchFamily="2" charset="2"/>
              <a:buChar char="q"/>
            </a:pPr>
            <a:r>
              <a:rPr lang="pt-BR" sz="1500" dirty="0"/>
              <a:t>Grupo de Intervenção (ovos): 30 idosos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8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500" b="1" dirty="0"/>
              <a:t>Tempo de duração</a:t>
            </a:r>
            <a:r>
              <a:rPr lang="pt-BR" sz="1500" dirty="0"/>
              <a:t>: 16 semanas (~ 4 meses)</a:t>
            </a:r>
          </a:p>
        </p:txBody>
      </p:sp>
    </p:spTree>
    <p:extLst>
      <p:ext uri="{BB962C8B-B14F-4D97-AF65-F5344CB8AC3E}">
        <p14:creationId xmlns:p14="http://schemas.microsoft.com/office/powerpoint/2010/main" val="234712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Medições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FB380B-3B73-7E83-DED3-7AB20EDB3C52}"/>
              </a:ext>
            </a:extLst>
          </p:cNvPr>
          <p:cNvSpPr txBox="1"/>
          <p:nvPr/>
        </p:nvSpPr>
        <p:spPr>
          <a:xfrm>
            <a:off x="491411" y="1118062"/>
            <a:ext cx="108732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Quantidade de macronutrientes</a:t>
            </a:r>
            <a:r>
              <a:rPr lang="pt-BR" sz="1400" dirty="0"/>
              <a:t>: como a substituição do alimento aconteceu somente no café da manhã, o idoso poderia “compensar” o consumo de carboidratos em outras refeições, resultado em nenhuma diferença nos indicadores do estudo. Para verificar essa suspeita, as nutricionistas preencheram um formulário de consumo de cada idoso, diariamente, e depois inseriram os dados para o software Virtual Nutri Plus que calculou: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Carboidratos consumidos (g)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Proteínas consumidos (g)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Lipídeos consumidos (g)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E1A872-AE04-B397-6F2F-6229FD02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26" y="2986126"/>
            <a:ext cx="7156451" cy="34655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7616FF-C003-1437-202E-B7D1EA36EB01}"/>
              </a:ext>
            </a:extLst>
          </p:cNvPr>
          <p:cNvSpPr txBox="1"/>
          <p:nvPr/>
        </p:nvSpPr>
        <p:spPr>
          <a:xfrm>
            <a:off x="5752323" y="2662707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b="1" dirty="0"/>
              <a:t>Software Virtual Nutri Plus </a:t>
            </a:r>
          </a:p>
        </p:txBody>
      </p:sp>
    </p:spTree>
    <p:extLst>
      <p:ext uri="{BB962C8B-B14F-4D97-AF65-F5344CB8AC3E}">
        <p14:creationId xmlns:p14="http://schemas.microsoft.com/office/powerpoint/2010/main" val="190892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Medições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01E011-A5E4-1119-FE9F-E23F2F3C6483}"/>
              </a:ext>
            </a:extLst>
          </p:cNvPr>
          <p:cNvSpPr txBox="1"/>
          <p:nvPr/>
        </p:nvSpPr>
        <p:spPr>
          <a:xfrm>
            <a:off x="391886" y="1012954"/>
            <a:ext cx="11299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>
                <a:solidFill>
                  <a:srgbClr val="282828"/>
                </a:solidFill>
              </a:rPr>
              <a:t>Formulário para preenchimento das Nutricionistas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31894B4-E48C-98D5-57FA-14599F28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4" y="1237076"/>
            <a:ext cx="4831663" cy="56449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28F234-379C-C408-A3BD-2895A84F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48" y="1404235"/>
            <a:ext cx="4631875" cy="54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57EFFCD-A877-C7E7-1DDF-57289DBF0C63}"/>
              </a:ext>
            </a:extLst>
          </p:cNvPr>
          <p:cNvSpPr/>
          <p:nvPr/>
        </p:nvSpPr>
        <p:spPr>
          <a:xfrm>
            <a:off x="307909" y="200407"/>
            <a:ext cx="11383347" cy="67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28B007-8DC2-D2A9-25A1-FA6E7389E9D0}"/>
              </a:ext>
            </a:extLst>
          </p:cNvPr>
          <p:cNvSpPr txBox="1"/>
          <p:nvPr/>
        </p:nvSpPr>
        <p:spPr>
          <a:xfrm>
            <a:off x="391886" y="289249"/>
            <a:ext cx="1064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Medições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FB380B-3B73-7E83-DED3-7AB20EDB3C52}"/>
              </a:ext>
            </a:extLst>
          </p:cNvPr>
          <p:cNvSpPr txBox="1"/>
          <p:nvPr/>
        </p:nvSpPr>
        <p:spPr>
          <a:xfrm>
            <a:off x="491411" y="1118062"/>
            <a:ext cx="10873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Quantidade de macronutrientes</a:t>
            </a:r>
            <a:r>
              <a:rPr lang="pt-BR" sz="1400" dirty="0"/>
              <a:t>: como a substituição do alimento aconteceu somente no café da manhã, o idoso poderia “compensar” o consumo de carboidratos em outras refeições, resultado em nenhuma diferença nos indicadores do estudo. Para verificar essa suspeita, as nutricionistas preencheram um formulário de consumo de cada idoso, diariamente, e depois inseriram os dados para o software Virtual Nutri Plus que calculou: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Carboidratos consumidos (g)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Proteínas consumidos (g)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Lipídeos consumidos (g)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t-BR" sz="1400" dirty="0"/>
          </a:p>
          <a:p>
            <a:endParaRPr lang="pt-BR" sz="1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98BC5E-B94F-B9DA-6D13-3274B605CB2E}"/>
              </a:ext>
            </a:extLst>
          </p:cNvPr>
          <p:cNvSpPr txBox="1"/>
          <p:nvPr/>
        </p:nvSpPr>
        <p:spPr>
          <a:xfrm>
            <a:off x="482082" y="3459186"/>
            <a:ext cx="9937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400" b="1" dirty="0"/>
              <a:t>Indicadores principais do estudo</a:t>
            </a:r>
            <a:r>
              <a:rPr lang="pt-BR" sz="1400" dirty="0"/>
              <a:t>: o laboratório que faz parceria com a clínica enviou técnicos para coleta de amostras sanguíneo dos idosos em 3 tempos: D0 (baseline), D60 e D120. Os exames realizados foram: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Hemoglobina glicada HbA1c (%)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t-BR" sz="1400" dirty="0"/>
              <a:t>Insulina em jejum (</a:t>
            </a:r>
            <a:r>
              <a:rPr lang="pt-BR" sz="1400" dirty="0" err="1"/>
              <a:t>mU</a:t>
            </a:r>
            <a:r>
              <a:rPr lang="pt-BR" sz="1400" dirty="0"/>
              <a:t>/L)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807039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7034_TF67328976_Win32" id="{5D810135-0794-4857-8BF9-B0A0881FFA16}" vid="{643E305F-B6E6-4704-9213-E244374D84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{730C70B8-289C-493A-92C3-007E711DA87E}tf67328976_win32</Template>
  <TotalTime>11135</TotalTime>
  <Words>2617</Words>
  <Application>Microsoft Office PowerPoint</Application>
  <PresentationFormat>Widescreen</PresentationFormat>
  <Paragraphs>195</Paragraphs>
  <Slides>28</Slides>
  <Notes>2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Google Sans</vt:lpstr>
      <vt:lpstr>Montserrat</vt:lpstr>
      <vt:lpstr>Poppins</vt:lpstr>
      <vt:lpstr>Tenorite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Hemoglobina Glicada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INSULINA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Sandy Ng</dc:creator>
  <cp:lastModifiedBy>Sandy Ng</cp:lastModifiedBy>
  <cp:revision>30</cp:revision>
  <dcterms:created xsi:type="dcterms:W3CDTF">2024-09-10T14:10:24Z</dcterms:created>
  <dcterms:modified xsi:type="dcterms:W3CDTF">2024-12-14T10:52:18Z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